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59" r:id="rId5"/>
    <p:sldId id="270" r:id="rId6"/>
    <p:sldId id="272" r:id="rId7"/>
    <p:sldId id="269" r:id="rId8"/>
    <p:sldId id="257" r:id="rId9"/>
    <p:sldId id="267" r:id="rId10"/>
    <p:sldId id="258" r:id="rId1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8322E-4210-46F3-BAC5-D6CA144ACB1D}" type="datetimeFigureOut">
              <a:rPr lang="ru-RU" smtClean="0"/>
              <a:t>07.05.2018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9A41A-8E49-4394-B47C-46995205A2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A70D-F918-43C5-8F43-4DC7C920DC9E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075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22A6-1584-4291-9A48-F4A1B179E3B6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324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165E-D49F-4E4A-9966-1D670F47DD5A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3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F4BA-34E1-410E-9ACA-D3B970AEB110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42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8AF5-89DE-4A1C-BEDC-54CB59F986A8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46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6954-FAFA-420E-B70B-276AB1DC42DB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26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CDF6-79E6-4622-A0FE-25A38084BE73}" type="datetime1">
              <a:rPr lang="ru-RU" smtClean="0"/>
              <a:t>07.05.2018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21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2CED-FC65-4004-B6EF-4E9327F7630F}" type="datetime1">
              <a:rPr lang="ru-RU" smtClean="0"/>
              <a:t>07.05.2018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24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B858-FC73-414C-B0F9-5B34CD25EF5E}" type="datetime1">
              <a:rPr lang="ru-RU" smtClean="0"/>
              <a:t>07.05.2018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8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D9F46-35A0-4D29-89CF-74ADC0DEB19D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68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FEC9-95CD-49FA-AFA2-41863DCF48BD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26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FA4E4-2D32-47BD-85B2-0BBE1F4C33B3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B1F94-754D-4B4B-A808-815132ED3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36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5400000">
            <a:off x="1128825" y="-1128825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991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повышения эффективности лесного комплекса субъекта Российской Федерации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080120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апреля 2018 года</a:t>
            </a:r>
            <a:endParaRPr lang="ru-RU" sz="2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720" y="548680"/>
            <a:ext cx="6112942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 rot="5400000">
            <a:off x="1128825" y="-1128825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992888" cy="908720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19. Транспортная доступность лесов, обеспеченность транспортными путями на период действия разрабатываемого лесного плана субъекта Российской Федерации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860387"/>
              </p:ext>
            </p:extLst>
          </p:nvPr>
        </p:nvGraphicFramePr>
        <p:xfrm>
          <a:off x="256673" y="908720"/>
          <a:ext cx="8640958" cy="3718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927"/>
                <a:gridCol w="642957"/>
                <a:gridCol w="635907"/>
                <a:gridCol w="737360"/>
                <a:gridCol w="504056"/>
                <a:gridCol w="504056"/>
                <a:gridCol w="1008112"/>
                <a:gridCol w="648072"/>
                <a:gridCol w="503656"/>
                <a:gridCol w="913952"/>
                <a:gridCol w="531760"/>
                <a:gridCol w="504056"/>
                <a:gridCol w="792087"/>
              </a:tblGrid>
              <a:tr h="13151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лесничества,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-парка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Протяжённость дорог (за год, предшествующий разработке проекта лесного плана субъекта Российской Федерации), км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Плотность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дорог (за год, предшествующий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разработке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проекта лесного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плана субъекта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РФ),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км/</a:t>
                      </a: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тыс.га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Протяженность на последний год периода действия разрабатываемого лесного плана субъекта Российской Федерации, км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Плот-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ность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дорог на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послед-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ний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периода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дей-ствия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разраба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тывае-мого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лесного плана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субъекта РФ,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км/тыс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га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977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желез-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автомобильных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желез-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автомобильных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твёр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-дым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по-кры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тием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грунтовых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твёр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-дым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покры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тием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грунтовых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795" marR="63795" marT="6422" marB="6422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/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0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кругло-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годич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действия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зим-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ники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круглого-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дичного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действия </a:t>
                      </a: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зим-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ники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1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95" marR="63795" marT="6422" marB="64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18" y="4725144"/>
            <a:ext cx="8892481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_____________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 исключением земель обороны и безопасности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ru-RU" altLang="ru-RU" sz="1400" b="1" i="1" dirty="0" smtClean="0">
                <a:latin typeface="Times New Roman"/>
                <a:ea typeface="Calibri"/>
              </a:rPr>
              <a:t>Основные источники </a:t>
            </a:r>
            <a:r>
              <a:rPr lang="ru-RU" altLang="ru-RU" sz="1400" b="1" i="1" dirty="0">
                <a:latin typeface="Times New Roman"/>
                <a:ea typeface="Calibri"/>
              </a:rPr>
              <a:t>информации</a:t>
            </a:r>
            <a:r>
              <a:rPr lang="ru-RU" altLang="ru-RU" sz="1400" b="1" dirty="0">
                <a:latin typeface="Times New Roman"/>
                <a:ea typeface="Calibri"/>
              </a:rPr>
              <a:t>: </a:t>
            </a:r>
            <a:r>
              <a:rPr lang="ru-RU" sz="1400" b="1" dirty="0" smtClean="0">
                <a:effectLst/>
                <a:latin typeface="Times New Roman"/>
                <a:ea typeface="Calibri"/>
              </a:rPr>
              <a:t>СП 288.1325800.2016 «Дороги лесные. Правила проектирования и строительства»; </a:t>
            </a:r>
            <a:r>
              <a:rPr lang="ru-RU" sz="1400" b="1" dirty="0">
                <a:latin typeface="Times New Roman"/>
                <a:ea typeface="Times New Roman"/>
              </a:rPr>
              <a:t>ВСН </a:t>
            </a:r>
            <a:r>
              <a:rPr lang="ru-RU" sz="1400" b="1" dirty="0" smtClean="0">
                <a:latin typeface="Times New Roman"/>
                <a:ea typeface="Times New Roman"/>
              </a:rPr>
              <a:t>01-82 (</a:t>
            </a:r>
            <a:r>
              <a:rPr lang="ru-RU" sz="1400" b="1" dirty="0">
                <a:latin typeface="Times New Roman"/>
                <a:ea typeface="Calibri"/>
              </a:rPr>
              <a:t>Инструкция по проектированию лесозаготовительных предприятий" </a:t>
            </a:r>
            <a:r>
              <a:rPr lang="ru-RU" sz="1400" b="1" dirty="0" smtClean="0">
                <a:latin typeface="Times New Roman"/>
                <a:ea typeface="Calibri"/>
              </a:rPr>
              <a:t>); ВСН 7-82 (</a:t>
            </a:r>
            <a:r>
              <a:rPr lang="ru-RU" sz="1400" b="1" dirty="0">
                <a:latin typeface="Times New Roman"/>
                <a:ea typeface="Calibri"/>
              </a:rPr>
              <a:t>Инструкция по проектированию лесохозяйственных автомобильных дорог); </a:t>
            </a:r>
            <a:r>
              <a:rPr lang="ru-RU" sz="1400" b="1" dirty="0" smtClean="0">
                <a:latin typeface="Times New Roman"/>
                <a:ea typeface="Calibri"/>
              </a:rPr>
              <a:t>материалы лесоустройства, </a:t>
            </a:r>
            <a:r>
              <a:rPr lang="ru-RU" sz="1400" b="1" dirty="0" smtClean="0">
                <a:effectLst/>
                <a:latin typeface="Times New Roman"/>
                <a:ea typeface="Calibri"/>
              </a:rPr>
              <a:t>региональная Схема территориального планирования, отчетность </a:t>
            </a:r>
            <a:r>
              <a:rPr lang="ru-RU" sz="1400" b="1" dirty="0" err="1" smtClean="0">
                <a:effectLst/>
                <a:latin typeface="Times New Roman"/>
                <a:ea typeface="Calibri"/>
              </a:rPr>
              <a:t>лесопользователей</a:t>
            </a:r>
            <a:r>
              <a:rPr lang="ru-RU" sz="1400" b="1" dirty="0" smtClean="0">
                <a:effectLst/>
                <a:latin typeface="Times New Roman"/>
                <a:ea typeface="Calibri"/>
              </a:rPr>
              <a:t>, отчетность Органов исполнительной власти по дорожному хозяйству субъектов Российской Федерации, Стратегия развития лесного комплекса, Государственная программа развития лесного хозяйства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10</a:t>
            </a:fld>
            <a:endParaRPr lang="ru-RU"/>
          </a:p>
        </p:txBody>
      </p:sp>
      <p:pic>
        <p:nvPicPr>
          <p:cNvPr id="9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8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5400000">
            <a:off x="1128823" y="-1128823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эффективности ЛПК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7931224" cy="5544616"/>
          </a:xfrm>
        </p:spPr>
        <p:txBody>
          <a:bodyPr>
            <a:normAutofit fontScale="70000" lnSpcReduction="20000"/>
          </a:bodyPr>
          <a:lstStyle/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повышение конкурентоспособности и увеличение производства продукции глубокой переработки древесины;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интенсификация лесопользования и ведения лесного хозяйства;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целевое развитие лесной транспортной инфраструктуры;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комплексное использование лесных ресурсов;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модернизация технологических процессов в лесном комплексе;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совершенствование 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кадрового обеспечения лесного сектора;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экономическое обоснование долгосрочных стратегических целей развития 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ЛПК, 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выделение  на уровне регионов приоритетных направлений  лесопромышленной и  лесохозяйственной деятельности;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</a:t>
            </a:r>
            <a:r>
              <a:rPr lang="ru-RU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рименение в ходе планирования </a:t>
            </a:r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отраслевых программ и стратегий развития, концепций социально-экономического развития субъектов РФ, схем территориального планирования и иных документов;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технико-экономическое обоснование мероприятий с учетом </a:t>
            </a:r>
            <a:r>
              <a:rPr lang="ru-RU" sz="25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лесоресурсного</a:t>
            </a:r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потенциала, потребностей рынка, финансовых показателей доходности, социальных </a:t>
            </a:r>
            <a:r>
              <a:rPr lang="ru-RU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вопросов;</a:t>
            </a:r>
          </a:p>
          <a:p>
            <a:pPr marL="180000" lvl="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оценка </a:t>
            </a:r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экономических, экологических и социальных рисков</a:t>
            </a:r>
            <a:r>
              <a:rPr lang="ru-RU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  <a:endParaRPr lang="ru-RU" sz="25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85800" lvl="0" algn="just">
              <a:spcBef>
                <a:spcPts val="350"/>
              </a:spcBef>
              <a:buFont typeface="Wingdings" panose="05000000000000000000" pitchFamily="2" charset="2"/>
              <a:buChar char="Ø"/>
            </a:pP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2</a:t>
            </a:fld>
            <a:endParaRPr lang="ru-RU" dirty="0"/>
          </a:p>
        </p:txBody>
      </p:sp>
      <p:pic>
        <p:nvPicPr>
          <p:cNvPr id="6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1043608" cy="690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4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5400000">
            <a:off x="1128823" y="-1128823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от 20 декабря 2017 года № 692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типовой формы и состава лесного плана субъекта Российской Федерации, порядка его подготовки и внесения в него изменений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лесных ресурсов 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средообразующих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водоохранных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защитных, санитарно-гигиенических, оздоровительных и иных полезных функций лесов, рынков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лесопродукции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перспектив освоения лесов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30858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sz="1800" b="1" dirty="0">
                <a:latin typeface="Times New Roman"/>
                <a:ea typeface="Calibri"/>
                <a:cs typeface="Times New Roman"/>
              </a:rPr>
              <a:t>3.2. Информация об инвестиционных проектах, планируемых, согласованных и реализуемых на территории субъекта Российской Федерации, направленных на повышение эффективности использования древесины и иных лесных ресурсов. Оценка потребности и обеспеченности сырьем промышленности, перерабатывающей лесные ресурсы, за год, предшествующий разработке проекта лесного плана субъекта Российской Федерации и на период действия разрабатываемого лесного плана субъекта Российской Федерации указывается по форме, содержащейся в</a:t>
            </a:r>
            <a:r>
              <a:rPr lang="ru-RU" sz="18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приложении 17 к настоящей Типовой форме лесного плана субъекта Российской Федерации.</a:t>
            </a:r>
            <a:endParaRPr lang="ru-RU" sz="1800" b="1" dirty="0">
              <a:ea typeface="Calibri"/>
              <a:cs typeface="Times New Roman"/>
            </a:endParaRPr>
          </a:p>
          <a:p>
            <a:endParaRPr lang="ru-RU" sz="1400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3</a:t>
            </a:fld>
            <a:endParaRPr lang="ru-RU"/>
          </a:p>
        </p:txBody>
      </p:sp>
      <p:pic>
        <p:nvPicPr>
          <p:cNvPr id="6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7" y="7918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rot="5400000">
            <a:off x="1133757" y="-1162876"/>
            <a:ext cx="6886353" cy="9207154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1072" y="-99392"/>
            <a:ext cx="7700555" cy="1008112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17. Оценка потребности и обеспеченности сырьем промышленности, перерабатывающей лесные ресурсы, за год, предшествующий разработке проекта лесного плана субъекта Российской Федерации и на период действия разрабатываемого лесного плана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Российской Федера</a:t>
            </a:r>
            <a:r>
              <a:rPr lang="ru-RU" sz="1400" b="1" dirty="0"/>
              <a:t>ции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805264"/>
            <a:ext cx="8587680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400" b="1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877272"/>
            <a:ext cx="89289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effectLst/>
                <a:latin typeface="Times New Roman"/>
                <a:ea typeface="Calibri"/>
              </a:rPr>
              <a:t>Основные  источники информации</a:t>
            </a:r>
            <a:r>
              <a:rPr lang="ru-RU" sz="1400" b="1" dirty="0" smtClean="0">
                <a:effectLst/>
                <a:latin typeface="Times New Roman"/>
                <a:ea typeface="Calibri"/>
              </a:rPr>
              <a:t>: </a:t>
            </a:r>
            <a:r>
              <a:rPr lang="ru-RU" sz="1400" b="1" dirty="0">
                <a:latin typeface="Times New Roman"/>
                <a:ea typeface="Calibri"/>
              </a:rPr>
              <a:t>лесные планы субъектов Российской Федерации предыдущего периода данные Росстата, </a:t>
            </a:r>
            <a:r>
              <a:rPr lang="ru-RU" sz="1400" b="1" dirty="0" smtClean="0">
                <a:latin typeface="Times New Roman"/>
                <a:ea typeface="Calibri"/>
              </a:rPr>
              <a:t>Форма </a:t>
            </a:r>
            <a:r>
              <a:rPr lang="ru-RU" sz="1400" b="1" dirty="0">
                <a:latin typeface="Times New Roman"/>
                <a:ea typeface="Calibri"/>
              </a:rPr>
              <a:t>9-ГЛР, Общероссийский классификатор продукции по видам экономической деятельности (ОКПД 2</a:t>
            </a:r>
            <a:r>
              <a:rPr lang="ru-RU" sz="1400" b="1" dirty="0" smtClean="0">
                <a:latin typeface="Times New Roman"/>
                <a:ea typeface="Calibri"/>
              </a:rPr>
              <a:t>), </a:t>
            </a:r>
            <a:r>
              <a:rPr lang="ru-RU" sz="1400" b="1" dirty="0">
                <a:latin typeface="Times New Roman"/>
                <a:ea typeface="Calibri"/>
              </a:rPr>
              <a:t>сведения о реализации </a:t>
            </a:r>
            <a:r>
              <a:rPr lang="ru-RU" sz="1400" b="1" dirty="0" smtClean="0">
                <a:latin typeface="Times New Roman"/>
                <a:ea typeface="Calibri"/>
              </a:rPr>
              <a:t>планов </a:t>
            </a:r>
            <a:r>
              <a:rPr lang="ru-RU" sz="1400" b="1" dirty="0">
                <a:latin typeface="Times New Roman"/>
                <a:ea typeface="Calibri"/>
              </a:rPr>
              <a:t>и программ социально-экономического развития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131277"/>
              </p:ext>
            </p:extLst>
          </p:nvPr>
        </p:nvGraphicFramePr>
        <p:xfrm>
          <a:off x="251521" y="827854"/>
          <a:ext cx="8784975" cy="4819574"/>
        </p:xfrm>
        <a:graphic>
          <a:graphicData uri="http://schemas.openxmlformats.org/drawingml/2006/table">
            <a:tbl>
              <a:tblPr firstRow="1" firstCol="1" bandRow="1"/>
              <a:tblGrid>
                <a:gridCol w="360039"/>
                <a:gridCol w="1552818"/>
                <a:gridCol w="637619"/>
                <a:gridCol w="637619"/>
                <a:gridCol w="637619"/>
                <a:gridCol w="1700318"/>
                <a:gridCol w="708466"/>
                <a:gridCol w="822285"/>
                <a:gridCol w="594647"/>
                <a:gridCol w="1133545"/>
              </a:tblGrid>
              <a:tr h="27777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производимой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продукции согласно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Общероссийскому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классификатору видов экономической </a:t>
                      </a:r>
                      <a:b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Едини-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ца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b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рения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Про-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ектная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мощность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b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вод-</a:t>
                      </a:r>
                      <a:b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ства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Потребляемые лесные ресурсы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72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согласно 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общероссийскому классификатору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видов 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экономической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 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Единица </a:t>
                      </a:r>
                      <a:r>
                        <a:rPr lang="ru-RU" sz="1100" b="1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b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рения 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за год, </a:t>
                      </a:r>
                      <a:r>
                        <a:rPr lang="ru-RU" sz="1100" b="1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предшест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b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вующий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разработке проекта</a:t>
                      </a:r>
                      <a:b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лесного плана субъекта 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РФ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Планируемое потребление на последний год периода действия </a:t>
                      </a:r>
                      <a:r>
                        <a:rPr lang="ru-RU" sz="11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разраба-тываемого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лесного плана субъекта 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РФ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35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</a:t>
                      </a: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Обеспечен-</a:t>
                      </a:r>
                      <a:r>
                        <a:rPr lang="ru-RU" sz="11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ность</a:t>
                      </a: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производств.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мощностей, %</a:t>
                      </a: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9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16.10.10.110 Пиломатериалы хвойных пород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02.20.11.110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Лесоматериалы круглые хвойных пород для распиловки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строгания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4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16.21.12.111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Фанера общего назначения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02.20.12.114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Бревна березовые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распиловки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строгания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4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17.11.1 Целлюлоза древесная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 тонн</a:t>
                      </a: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02.20.11.132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Балансы еловые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02.20.11.131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Балансы сосновые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 м3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249" marR="72249" marT="7338" marB="7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88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5400000">
            <a:off x="1128823" y="-1128823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363272" cy="4137323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3.3. Рынки реализации древесины и иной лесной продукции за год, предшествующий разработке лесного плана субъекта Российской Федерации и на период действия разрабатываемого лесного плана субъекта Российской Федерации указываются по форме, содержащейся в приложении 18 к настоящей Типовой форме лесного плана субъекта Российской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Федерации</a:t>
            </a:r>
            <a:endParaRPr lang="ru-RU" sz="2400" b="1" dirty="0">
              <a:latin typeface="Times New Roman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лесных ресурсов 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средообразующих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водоохранных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защитных, санитарно-гигиенических, оздоровительных и иных полезных функций лесов, рынков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лесопродукции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перспектив освоения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105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91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5400000">
            <a:off x="1128823" y="-1128823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6</a:t>
            </a:fld>
            <a:endParaRPr lang="ru-RU"/>
          </a:p>
        </p:txBody>
      </p:sp>
      <p:pic>
        <p:nvPicPr>
          <p:cNvPr id="4100" name="Picture 4" descr="https://sdelanounas.ru/i/c/2/r/f_c2RlbGFub3VuYXMucnUvdXBsb2Fkcy8xLzYvMTYxMTUxODQ3ODEwNl9vcmlnLmpwZWc_X19pZD0xMDM4MTI=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16" y="925205"/>
            <a:ext cx="8758365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67519" y="6025966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*на основе анализа данных ФТС России</a:t>
            </a:r>
            <a:endParaRPr lang="ru-RU" dirty="0"/>
          </a:p>
        </p:txBody>
      </p:sp>
      <p:pic>
        <p:nvPicPr>
          <p:cNvPr id="7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7" y="33805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5400000">
            <a:off x="1128823" y="-1128823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48072"/>
          </a:xfrm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соответствия кодов ТН ВЭД и ОКПД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712968" cy="18722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ОКПД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из субпозиции ТН ВЭД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 определяется по  таблице соответствия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кодов ТН ВЭД ТС 2012 года и ТН ВЭД ЕАЭС 2017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/>
              <a:t>*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товарной номенклатуры (ТН ВЭД ТС) и общероссийского классификатора продукции по видам экономической деятельности (ОКПД 2) составлена по статистике агентства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Евростат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Комиссии Европейского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224015"/>
              </p:ext>
            </p:extLst>
          </p:nvPr>
        </p:nvGraphicFramePr>
        <p:xfrm>
          <a:off x="467544" y="2852936"/>
          <a:ext cx="8280920" cy="3528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3312368"/>
                <a:gridCol w="792088"/>
                <a:gridCol w="3312368"/>
              </a:tblGrid>
              <a:tr h="4024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ТНВЭД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ОКПД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14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4403 20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Ель 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обыкновенная "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Picea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abies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Karst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." или пихта белая европейская (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Abies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alba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Mill</a:t>
                      </a: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02.20.11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Лесоматериалы хвойных пород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3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4407 10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обработанные шлифованием; имеющие торцевые соединения, обработанные или не обработанные строганием или шлифованием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16.10.10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Лесоматериалы, продольно распиленные или расколотые, разделенные на слои или лущеные, толщиной более 6 мм; деревянные железнодорожные или трамвайные шпалы, непропитанные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09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470200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Целлюлоза древесная, растворимые сорта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17.11.11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Целлюлоза древесная, растворимые сорта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" y="20105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75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5400000">
            <a:off x="1128822" y="-1128675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-20920"/>
            <a:ext cx="7848872" cy="1143000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18. Рынки реализации древесины и иной лесной продукции за год, предшествующий разработке лесного плана субъекта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период действия разрабатываемого лесного плана субъекта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517232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smtClean="0">
                <a:latin typeface="Times New Roman"/>
                <a:ea typeface="Calibri"/>
              </a:rPr>
              <a:t>Основные  источники </a:t>
            </a:r>
            <a:r>
              <a:rPr lang="ru-RU" sz="1400" b="1" i="1" dirty="0">
                <a:latin typeface="Times New Roman"/>
                <a:ea typeface="Calibri"/>
              </a:rPr>
              <a:t>информации</a:t>
            </a:r>
            <a:r>
              <a:rPr lang="ru-RU" sz="1400" b="1" dirty="0" smtClean="0">
                <a:latin typeface="Times New Roman"/>
                <a:ea typeface="Calibri"/>
              </a:rPr>
              <a:t>: лесные планы субъектов Российской Федерации предыдущего периода, </a:t>
            </a:r>
            <a:r>
              <a:rPr lang="ru-RU" sz="1400" b="1" dirty="0">
                <a:latin typeface="Times New Roman"/>
                <a:ea typeface="Calibri"/>
              </a:rPr>
              <a:t>данные Росстата, </a:t>
            </a:r>
            <a:r>
              <a:rPr lang="ru-RU" sz="1400" b="1" dirty="0" smtClean="0">
                <a:latin typeface="Times New Roman"/>
                <a:ea typeface="Calibri"/>
              </a:rPr>
              <a:t>О</a:t>
            </a:r>
            <a:r>
              <a:rPr lang="ru-RU" sz="1400" b="1" dirty="0" smtClean="0">
                <a:latin typeface="Times New Roman"/>
                <a:ea typeface="Times New Roman"/>
              </a:rPr>
              <a:t>бщероссийский классификатор </a:t>
            </a:r>
            <a:r>
              <a:rPr lang="ru-RU" sz="1400" b="1" dirty="0">
                <a:latin typeface="Times New Roman"/>
                <a:ea typeface="Times New Roman"/>
              </a:rPr>
              <a:t>продукции по видам экономической деятельности (ОКПД 2</a:t>
            </a:r>
            <a:r>
              <a:rPr lang="ru-RU" sz="1400" b="1" dirty="0" smtClean="0">
                <a:latin typeface="Times New Roman"/>
                <a:ea typeface="Times New Roman"/>
              </a:rPr>
              <a:t>)</a:t>
            </a:r>
            <a:r>
              <a:rPr lang="ru-RU" sz="1400" b="1" dirty="0" smtClean="0">
                <a:latin typeface="Times New Roman"/>
                <a:ea typeface="Calibri"/>
              </a:rPr>
              <a:t>, данные Таможенной службы (ТН ВЭД ЕАЭС), отчетность </a:t>
            </a:r>
            <a:r>
              <a:rPr lang="ru-RU" sz="1400" b="1" dirty="0" err="1" smtClean="0">
                <a:latin typeface="Times New Roman"/>
                <a:ea typeface="Calibri"/>
              </a:rPr>
              <a:t>лесопользователей</a:t>
            </a:r>
            <a:endParaRPr lang="ru-RU" sz="1400" b="1" dirty="0">
              <a:latin typeface="Times New Roman"/>
              <a:ea typeface="Calibri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219293"/>
              </p:ext>
            </p:extLst>
          </p:nvPr>
        </p:nvGraphicFramePr>
        <p:xfrm>
          <a:off x="539552" y="980729"/>
          <a:ext cx="8208910" cy="4610849"/>
        </p:xfrm>
        <a:graphic>
          <a:graphicData uri="http://schemas.openxmlformats.org/drawingml/2006/table">
            <a:tbl>
              <a:tblPr firstRow="1" firstCol="1" bandRow="1"/>
              <a:tblGrid>
                <a:gridCol w="458152"/>
                <a:gridCol w="2466150"/>
                <a:gridCol w="704614"/>
                <a:gridCol w="845537"/>
                <a:gridCol w="1056922"/>
                <a:gridCol w="920928"/>
                <a:gridCol w="743180"/>
                <a:gridCol w="77325"/>
                <a:gridCol w="936102"/>
              </a:tblGrid>
              <a:tr h="22127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п/п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производимой продукции согласно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общероссийскому классификатору видов экономической деятельности</a:t>
                      </a:r>
                      <a:r>
                        <a:rPr lang="ru-RU" sz="15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500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Единица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измерения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500" b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водства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потребления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Объем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экспор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-та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Удель-ный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вес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экспорта в объеме </a:t>
                      </a:r>
                      <a:r>
                        <a:rPr lang="ru-RU" sz="15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произ-водства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%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84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субъекте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РФ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другие субъекты РФ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1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059"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Год, предшествующий разработке проекта лесного плана субъекта Российской Федерации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2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ТН ВЭД ЕАЭС: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4403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Лесоматериалы необработанные: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(02.20.11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л/м необработанные хвойных пород)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66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ТН ВЭД ЕАЭС: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lain" startAt="4407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Лесоматериалы обработанные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(16.10.10.110 пиломатериалы хвойных пород)</a:t>
                      </a: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тыс.м3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7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ТН ВЭД ЕАЭС: 4702-4704 Целлюлоза древесная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(17.11.1 целлюлоза древесная)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тыс. тонн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480"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Последний год, периода действия разрабатываемого лесного плана субъекта Российской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4" marR="50844" marT="5119" marB="51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4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5400000">
            <a:off x="1128822" y="-1128825"/>
            <a:ext cx="6886353" cy="9144003"/>
          </a:xfrm>
          <a:prstGeom prst="rect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55000"/>
                </a:schemeClr>
              </a:gs>
              <a:gs pos="50000">
                <a:schemeClr val="accent3">
                  <a:lumMod val="40000"/>
                  <a:lumOff val="60000"/>
                  <a:alpha val="48000"/>
                </a:schemeClr>
              </a:gs>
              <a:gs pos="100000">
                <a:schemeClr val="accent3">
                  <a:lumMod val="50000"/>
                  <a:alpha val="72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лесных ресурсов 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средообразующих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водоохранных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защитных, санитарно-гигиенических, оздоровительных и иных полезных функций лесов, рынков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лесопродукции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перспектив освоения лесов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00200"/>
            <a:ext cx="7776864" cy="4525963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3.10. Транспортная доступность лесов, обеспеченность транспортными путями на период действия разрабатываемого лесного плана субъекта Российской Федерации указываются по форме, содержащейся в приложении 19 к настоящей Типовой форме лесного плана субъекта Российской Федерации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F94-754D-4B4B-A808-815132ED3569}" type="slidenum">
              <a:rPr lang="ru-RU" smtClean="0"/>
              <a:t>9</a:t>
            </a:fld>
            <a:endParaRPr lang="ru-RU"/>
          </a:p>
        </p:txBody>
      </p:sp>
      <p:pic>
        <p:nvPicPr>
          <p:cNvPr id="6" name="Picture 2" descr="C:\Users\Ivan\Desktop\Projects\_СОУЛП\Преза\Рисунок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196"/>
            <a:ext cx="981075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28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939</Words>
  <Application>Microsoft Office PowerPoint</Application>
  <PresentationFormat>Экран (4:3)</PresentationFormat>
  <Paragraphs>205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Планирование повышения эффективности лесного комплекса субъекта Российской Федерации</vt:lpstr>
      <vt:lpstr>Основные задачи повышения эффективности ЛПК</vt:lpstr>
      <vt:lpstr>ПРИКАЗ  от 20 декабря 2017 года № 692  Об утверждении типовой формы и состава лесного плана субъекта Российской Федерации, порядка его подготовки и внесения в него изменений   Глава III. Оценка лесных ресурсов и средообразующих, водоохранных, защитных, санитарно-гигиенических, оздоровительных и иных полезных функций лесов, рынков лесопродукции и перспектив освоения лесов </vt:lpstr>
      <vt:lpstr>Приложение 17. Оценка потребности и обеспеченности сырьем промышленности, перерабатывающей лесные ресурсы, за год, предшествующий разработке проекта лесного плана субъекта Российской Федерации и на период действия разрабатываемого лесного плана субъекта Российской Федерации </vt:lpstr>
      <vt:lpstr>Глава III. Оценка лесных ресурсов и средообразующих, водоохранных, защитных, санитарно-гигиенических, оздоровительных и иных полезных функций лесов, рынков лесопродукции и перспектив освоения лесов </vt:lpstr>
      <vt:lpstr>Презентация PowerPoint</vt:lpstr>
      <vt:lpstr>Таблица соответствия кодов ТН ВЭД и ОКПД 2</vt:lpstr>
      <vt:lpstr>Приложение 18. Рынки реализации древесины и иной лесной продукции за год, предшествующий разработке лесного плана субъекта РФ и на период действия разрабатываемого лесного плана субъекта Российской Федерации</vt:lpstr>
      <vt:lpstr>Глава III. Оценка лесных ресурсов и средообразующих, водоохранных, защитных, санитарно-гигиенических, оздоровительных и иных полезных функций лесов, рынков лесопродукции и перспектив освоения лесов </vt:lpstr>
      <vt:lpstr>Приложение 19. Транспортная доступность лесов, обеспеченность транспортными путями на период действия разрабатываемого лесного плана субъекта Российской Федерации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эффективности ЛПК субъектов Российской Федерации в лесных планах</dc:title>
  <dc:creator>Татьяна Якушева</dc:creator>
  <cp:lastModifiedBy>hope-new</cp:lastModifiedBy>
  <cp:revision>69</cp:revision>
  <cp:lastPrinted>2018-04-26T08:34:21Z</cp:lastPrinted>
  <dcterms:created xsi:type="dcterms:W3CDTF">2018-04-23T10:34:33Z</dcterms:created>
  <dcterms:modified xsi:type="dcterms:W3CDTF">2018-05-07T10:21:01Z</dcterms:modified>
</cp:coreProperties>
</file>