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9" r:id="rId3"/>
    <p:sldId id="311" r:id="rId4"/>
    <p:sldId id="313" r:id="rId5"/>
    <p:sldId id="317" r:id="rId6"/>
    <p:sldId id="318" r:id="rId7"/>
    <p:sldId id="319" r:id="rId8"/>
    <p:sldId id="320" r:id="rId9"/>
    <p:sldId id="325" r:id="rId10"/>
    <p:sldId id="315" r:id="rId11"/>
    <p:sldId id="326" r:id="rId12"/>
    <p:sldId id="316" r:id="rId13"/>
    <p:sldId id="322" r:id="rId14"/>
    <p:sldId id="323" r:id="rId15"/>
    <p:sldId id="324" r:id="rId16"/>
    <p:sldId id="286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AB09"/>
    <a:srgbClr val="284437"/>
    <a:srgbClr val="589A7B"/>
    <a:srgbClr val="BC3F00"/>
    <a:srgbClr val="87BBA2"/>
    <a:srgbClr val="BFDBCE"/>
    <a:srgbClr val="CEE4DA"/>
    <a:srgbClr val="640464"/>
    <a:srgbClr val="890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5" autoAdjust="0"/>
    <p:restoredTop sz="95238" autoAdjust="0"/>
  </p:normalViewPr>
  <p:slideViewPr>
    <p:cSldViewPr>
      <p:cViewPr>
        <p:scale>
          <a:sx n="100" d="100"/>
          <a:sy n="100" d="100"/>
        </p:scale>
        <p:origin x="-4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1\&#1056;&#1072;&#1079;&#1076;&#1077;&#1083;%20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2\&#1056;&#1072;&#1079;&#1076;&#1077;&#1083;%20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2\&#1056;&#1072;&#1079;&#1076;&#1077;&#1083;%20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2\&#1056;&#1072;&#1079;&#1076;&#1077;&#1083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1\&#1056;&#1072;&#1079;&#1076;&#1077;&#1083;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1\&#1056;&#1072;&#1079;&#1076;&#1077;&#1083;%20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1\&#1056;&#1072;&#1079;&#1076;&#1077;&#1083;%20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1\&#1056;&#1072;&#1079;&#1076;&#1077;&#1083;%201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2\&#1056;&#1072;&#1079;&#1076;&#1077;&#1083;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2\&#1056;&#1072;&#1079;&#1076;&#1077;&#1083;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2\&#1056;&#1072;&#1079;&#1076;&#1077;&#1083;%20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96;&#1072;\Documents\02%20&#1042;&#1053;&#1048;&#1048;&#1051;&#1052;\&#1040;&#1056;&#1061;&#1040;&#1053;&#1043;&#1045;&#1051;&#1068;&#1057;&#1050;\2018\&#1042;&#1089;&#1077;%20&#1075;&#1088;&#1072;&#1092;&#1080;&#1082;&#1080;\&#1056;&#1040;&#1047;&#1044;&#1045;&#1051;%202\&#1056;&#1072;&#1079;&#1076;&#1077;&#1083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5454455896099"/>
          <c:y val="4.3280039370145483E-2"/>
          <c:w val="0.8691496124669339"/>
          <c:h val="0.5959804971164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'Площадь Арх. обл. по районам'!$K$3</c:f>
              <c:strCache>
                <c:ptCount val="1"/>
                <c:pt idx="0">
                  <c:v>Общая площадь, тыс. га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'Площадь Арх. обл. по районам'!$G$4:$J$6</c:f>
              <c:strCache>
                <c:ptCount val="3"/>
                <c:pt idx="0">
                  <c:v>Район притундровых лесов и редкостойной тайги</c:v>
                </c:pt>
                <c:pt idx="1">
                  <c:v>Северо-таежный район Европейской части РФ</c:v>
                </c:pt>
                <c:pt idx="2">
                  <c:v>Двинско-Вычегодский таежный район </c:v>
                </c:pt>
              </c:strCache>
            </c:strRef>
          </c:cat>
          <c:val>
            <c:numRef>
              <c:f>'Площадь Арх. обл. по районам'!$K$4:$K$6</c:f>
              <c:numCache>
                <c:formatCode>0.0</c:formatCode>
                <c:ptCount val="3"/>
                <c:pt idx="0">
                  <c:v>3613.9</c:v>
                </c:pt>
                <c:pt idx="1">
                  <c:v>15443.1</c:v>
                </c:pt>
                <c:pt idx="2">
                  <c:v>10275.200000000004</c:v>
                </c:pt>
              </c:numCache>
            </c:numRef>
          </c:val>
        </c:ser>
        <c:ser>
          <c:idx val="1"/>
          <c:order val="1"/>
          <c:tx>
            <c:strRef>
              <c:f>'Площадь Арх. обл. по районам'!$L$3</c:f>
              <c:strCache>
                <c:ptCount val="1"/>
                <c:pt idx="0">
                  <c:v>Площадь лесов, тыс. га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'Площадь Арх. обл. по районам'!$G$4:$J$6</c:f>
              <c:strCache>
                <c:ptCount val="3"/>
                <c:pt idx="0">
                  <c:v>Район притундровых лесов и редкостойной тайги</c:v>
                </c:pt>
                <c:pt idx="1">
                  <c:v>Северо-таежный район Европейской части РФ</c:v>
                </c:pt>
                <c:pt idx="2">
                  <c:v>Двинско-Вычегодский таежный район </c:v>
                </c:pt>
              </c:strCache>
            </c:strRef>
          </c:cat>
          <c:val>
            <c:numRef>
              <c:f>'Площадь Арх. обл. по районам'!$L$4:$L$6</c:f>
              <c:numCache>
                <c:formatCode>0.0</c:formatCode>
                <c:ptCount val="3"/>
                <c:pt idx="0">
                  <c:v>1746.4</c:v>
                </c:pt>
                <c:pt idx="1">
                  <c:v>11558.2</c:v>
                </c:pt>
                <c:pt idx="2">
                  <c:v>9027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58752"/>
        <c:axId val="92060288"/>
      </c:barChart>
      <c:catAx>
        <c:axId val="9205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92060288"/>
        <c:crosses val="autoZero"/>
        <c:auto val="1"/>
        <c:lblAlgn val="ctr"/>
        <c:lblOffset val="100"/>
        <c:noMultiLvlLbl val="0"/>
      </c:catAx>
      <c:valAx>
        <c:axId val="9206028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205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167753868808485E-2"/>
          <c:y val="0.85693571926351675"/>
          <c:w val="0.83791858778951522"/>
          <c:h val="0.11901392269545807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09389552112514E-2"/>
          <c:y val="5.1400554097404488E-2"/>
          <c:w val="0.87133498433663537"/>
          <c:h val="0.5751456104052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'Динамика ЛВ'!$C$5</c:f>
              <c:strCache>
                <c:ptCount val="1"/>
                <c:pt idx="0">
                  <c:v>Искусственное лесовосстановление – всего, 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ЛВ'!$D$4:$L$4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'Динамика ЛВ'!$D$5:$L$5</c:f>
              <c:numCache>
                <c:formatCode>0</c:formatCode>
                <c:ptCount val="9"/>
                <c:pt idx="0">
                  <c:v>5232.8</c:v>
                </c:pt>
                <c:pt idx="1">
                  <c:v>4949.6000000000013</c:v>
                </c:pt>
                <c:pt idx="2">
                  <c:v>4687.1000000000013</c:v>
                </c:pt>
                <c:pt idx="3">
                  <c:v>4070</c:v>
                </c:pt>
                <c:pt idx="4">
                  <c:v>3993.7999999999997</c:v>
                </c:pt>
                <c:pt idx="5">
                  <c:v>4294.21</c:v>
                </c:pt>
                <c:pt idx="6">
                  <c:v>4095.44</c:v>
                </c:pt>
                <c:pt idx="7">
                  <c:v>3670.12</c:v>
                </c:pt>
                <c:pt idx="8">
                  <c:v>3825.48</c:v>
                </c:pt>
              </c:numCache>
            </c:numRef>
          </c:val>
        </c:ser>
        <c:ser>
          <c:idx val="1"/>
          <c:order val="1"/>
          <c:tx>
            <c:strRef>
              <c:f>'Динамика ЛВ'!$C$6</c:f>
              <c:strCache>
                <c:ptCount val="1"/>
                <c:pt idx="0">
                  <c:v>Естественное лесовосстановление – всего, га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ЛВ'!$D$4:$L$4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'Динамика ЛВ'!$D$6:$L$6</c:f>
              <c:numCache>
                <c:formatCode>0</c:formatCode>
                <c:ptCount val="9"/>
                <c:pt idx="0">
                  <c:v>38184.400000000001</c:v>
                </c:pt>
                <c:pt idx="1">
                  <c:v>33846.800000000003</c:v>
                </c:pt>
                <c:pt idx="2">
                  <c:v>42938.499999999993</c:v>
                </c:pt>
                <c:pt idx="3">
                  <c:v>43955.580000000009</c:v>
                </c:pt>
                <c:pt idx="4">
                  <c:v>48224.455000000009</c:v>
                </c:pt>
                <c:pt idx="5">
                  <c:v>55923.54</c:v>
                </c:pt>
                <c:pt idx="6">
                  <c:v>52789.402000000016</c:v>
                </c:pt>
                <c:pt idx="7">
                  <c:v>58953.147000000004</c:v>
                </c:pt>
                <c:pt idx="8">
                  <c:v>62244.356000000022</c:v>
                </c:pt>
              </c:numCache>
            </c:numRef>
          </c:val>
        </c:ser>
        <c:ser>
          <c:idx val="2"/>
          <c:order val="2"/>
          <c:tx>
            <c:strRef>
              <c:f>'Динамика ЛВ'!$C$7</c:f>
              <c:strCache>
                <c:ptCount val="1"/>
                <c:pt idx="0">
                  <c:v>Комбинированное лесовостановление – всего, га</c:v>
                </c:pt>
              </c:strCache>
            </c:strRef>
          </c:tx>
          <c:spPr>
            <a:solidFill>
              <a:srgbClr val="1EB42C"/>
            </a:solidFill>
            <a:ln w="12700">
              <a:solidFill>
                <a:srgbClr val="1EB42C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ЛВ'!$D$4:$L$4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'Динамика ЛВ'!$D$7:$L$7</c:f>
              <c:numCache>
                <c:formatCode>0</c:formatCode>
                <c:ptCount val="9"/>
                <c:pt idx="0">
                  <c:v>407</c:v>
                </c:pt>
                <c:pt idx="1">
                  <c:v>373.3</c:v>
                </c:pt>
                <c:pt idx="2">
                  <c:v>666.8</c:v>
                </c:pt>
                <c:pt idx="3">
                  <c:v>485.5</c:v>
                </c:pt>
                <c:pt idx="4">
                  <c:v>515.70000000000005</c:v>
                </c:pt>
                <c:pt idx="5">
                  <c:v>504.2</c:v>
                </c:pt>
                <c:pt idx="6">
                  <c:v>681.80000000000007</c:v>
                </c:pt>
                <c:pt idx="7">
                  <c:v>895.3</c:v>
                </c:pt>
                <c:pt idx="8">
                  <c:v>591.1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55217280"/>
        <c:axId val="155235456"/>
      </c:barChart>
      <c:catAx>
        <c:axId val="15521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5235456"/>
        <c:crosses val="autoZero"/>
        <c:auto val="1"/>
        <c:lblAlgn val="ctr"/>
        <c:lblOffset val="100"/>
        <c:noMultiLvlLbl val="0"/>
      </c:catAx>
      <c:valAx>
        <c:axId val="15523545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5521728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2863729673811184"/>
          <c:w val="0.99229024496937879"/>
          <c:h val="0.27136270326188894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23840769903745"/>
          <c:y val="8.8287323000180468E-2"/>
          <c:w val="0.85520603674540685"/>
          <c:h val="0.5879499482150029"/>
        </c:manualLayout>
      </c:layout>
      <c:lineChart>
        <c:grouping val="standard"/>
        <c:varyColors val="0"/>
        <c:ser>
          <c:idx val="0"/>
          <c:order val="0"/>
          <c:tx>
            <c:strRef>
              <c:f>'ЛВ и площадь сплошных рубок'!$D$5</c:f>
              <c:strCache>
                <c:ptCount val="1"/>
                <c:pt idx="0">
                  <c:v>Лесовосстановление – всего, га</c:v>
                </c:pt>
              </c:strCache>
            </c:strRef>
          </c:tx>
          <c:spPr>
            <a:ln w="50800">
              <a:solidFill>
                <a:srgbClr val="1EB42C"/>
              </a:solidFill>
            </a:ln>
          </c:spPr>
          <c:marker>
            <c:symbol val="square"/>
            <c:size val="7"/>
            <c:spPr>
              <a:solidFill>
                <a:sysClr val="window" lastClr="FFFFFF"/>
              </a:solidFill>
              <a:ln w="31750">
                <a:solidFill>
                  <a:srgbClr val="1EB42C"/>
                </a:solidFill>
              </a:ln>
            </c:spPr>
          </c:marker>
          <c:dLbls>
            <c:dLbl>
              <c:idx val="7"/>
              <c:layout>
                <c:manualLayout>
                  <c:x val="-2.9353455818022751E-2"/>
                  <c:y val="-7.4323258698985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'ЛВ и площадь сплошных рубок'!$E$4:$M$4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'ЛВ и площадь сплошных рубок'!$E$5:$M$5</c:f>
              <c:numCache>
                <c:formatCode>0</c:formatCode>
                <c:ptCount val="9"/>
                <c:pt idx="0">
                  <c:v>39169.699999999997</c:v>
                </c:pt>
                <c:pt idx="1">
                  <c:v>48292.4</c:v>
                </c:pt>
                <c:pt idx="2">
                  <c:v>48511.1</c:v>
                </c:pt>
                <c:pt idx="3">
                  <c:v>52734</c:v>
                </c:pt>
                <c:pt idx="4">
                  <c:v>60722</c:v>
                </c:pt>
                <c:pt idx="5">
                  <c:v>57566.6</c:v>
                </c:pt>
                <c:pt idx="6">
                  <c:v>63518.6</c:v>
                </c:pt>
                <c:pt idx="7">
                  <c:v>66660.899999999994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'ЛВ и площадь сплошных рубок'!$D$6</c:f>
              <c:strCache>
                <c:ptCount val="1"/>
                <c:pt idx="0">
                  <c:v>Площадь сплошных рубок – всего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</c:spPr>
          </c:marker>
          <c:dLbls>
            <c:dLbl>
              <c:idx val="7"/>
              <c:layout>
                <c:manualLayout>
                  <c:x val="-3.2131233595800598E-2"/>
                  <c:y val="7.690437904341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858705161854768E-2"/>
                  <c:y val="-4.6989397489281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'ЛВ и площадь сплошных рубок'!$E$4:$M$4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'ЛВ и площадь сплошных рубок'!$E$6:$M$6</c:f>
              <c:numCache>
                <c:formatCode>0</c:formatCode>
                <c:ptCount val="9"/>
                <c:pt idx="0">
                  <c:v>59022.13</c:v>
                </c:pt>
                <c:pt idx="1">
                  <c:v>60735.335000000006</c:v>
                </c:pt>
                <c:pt idx="2">
                  <c:v>62114.914700000001</c:v>
                </c:pt>
                <c:pt idx="3">
                  <c:v>64295.735999999997</c:v>
                </c:pt>
                <c:pt idx="4">
                  <c:v>61949.325099999995</c:v>
                </c:pt>
                <c:pt idx="5">
                  <c:v>61936.903900000005</c:v>
                </c:pt>
                <c:pt idx="6">
                  <c:v>64145.175699999993</c:v>
                </c:pt>
                <c:pt idx="7">
                  <c:v>62870</c:v>
                </c:pt>
                <c:pt idx="8" formatCode="General">
                  <c:v>66137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30112"/>
        <c:axId val="155144192"/>
      </c:lineChart>
      <c:catAx>
        <c:axId val="1551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5144192"/>
        <c:crosses val="autoZero"/>
        <c:auto val="1"/>
        <c:lblAlgn val="ctr"/>
        <c:lblOffset val="100"/>
        <c:noMultiLvlLbl val="0"/>
      </c:catAx>
      <c:valAx>
        <c:axId val="15514419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5130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20424268434744E-2"/>
          <c:y val="7.6246334310850442E-2"/>
          <c:w val="0.87204125902504781"/>
          <c:h val="0.69611068855597269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'Количество пожаров'!$C$3</c:f>
              <c:strCache>
                <c:ptCount val="1"/>
                <c:pt idx="0">
                  <c:v>Площадь, пройденная пожарами, га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'Количество пожаров'!$A$4:$A$16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'Количество пожаров'!$C$4:$C$16</c:f>
              <c:numCache>
                <c:formatCode>General</c:formatCode>
                <c:ptCount val="13"/>
                <c:pt idx="0">
                  <c:v>2879</c:v>
                </c:pt>
                <c:pt idx="1">
                  <c:v>4890</c:v>
                </c:pt>
                <c:pt idx="2">
                  <c:v>1082</c:v>
                </c:pt>
                <c:pt idx="3" formatCode="0">
                  <c:v>120.05</c:v>
                </c:pt>
                <c:pt idx="4">
                  <c:v>180</c:v>
                </c:pt>
                <c:pt idx="5" formatCode="0">
                  <c:v>14210.230000000005</c:v>
                </c:pt>
                <c:pt idx="6" formatCode="0">
                  <c:v>79615.39</c:v>
                </c:pt>
                <c:pt idx="7" formatCode="0">
                  <c:v>605.6952</c:v>
                </c:pt>
                <c:pt idx="8" formatCode="0">
                  <c:v>5341</c:v>
                </c:pt>
                <c:pt idx="9" formatCode="0">
                  <c:v>563</c:v>
                </c:pt>
                <c:pt idx="10" formatCode="0">
                  <c:v>539</c:v>
                </c:pt>
                <c:pt idx="11" formatCode="0">
                  <c:v>480</c:v>
                </c:pt>
                <c:pt idx="12" formatCode="0">
                  <c:v>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86688"/>
        <c:axId val="155188224"/>
      </c:barChart>
      <c:lineChart>
        <c:grouping val="standard"/>
        <c:varyColors val="0"/>
        <c:ser>
          <c:idx val="0"/>
          <c:order val="0"/>
          <c:tx>
            <c:strRef>
              <c:f>'Количество пожаров'!$B$3</c:f>
              <c:strCache>
                <c:ptCount val="1"/>
                <c:pt idx="0">
                  <c:v>Количество пожаров, шт.</c:v>
                </c:pt>
              </c:strCache>
            </c:strRef>
          </c:tx>
          <c:spPr>
            <a:ln w="47625">
              <a:solidFill>
                <a:schemeClr val="bg2">
                  <a:lumMod val="75000"/>
                </a:schemeClr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bg2">
                    <a:lumMod val="75000"/>
                  </a:schemeClr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'Количество пожаров'!$A$4:$A$16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'Количество пожаров'!$B$4:$B$16</c:f>
              <c:numCache>
                <c:formatCode>General</c:formatCode>
                <c:ptCount val="13"/>
                <c:pt idx="0">
                  <c:v>434</c:v>
                </c:pt>
                <c:pt idx="1">
                  <c:v>443</c:v>
                </c:pt>
                <c:pt idx="2">
                  <c:v>73</c:v>
                </c:pt>
                <c:pt idx="3">
                  <c:v>32</c:v>
                </c:pt>
                <c:pt idx="4">
                  <c:v>72</c:v>
                </c:pt>
                <c:pt idx="5">
                  <c:v>356</c:v>
                </c:pt>
                <c:pt idx="6">
                  <c:v>703</c:v>
                </c:pt>
                <c:pt idx="7">
                  <c:v>74</c:v>
                </c:pt>
                <c:pt idx="8">
                  <c:v>312</c:v>
                </c:pt>
                <c:pt idx="9">
                  <c:v>119</c:v>
                </c:pt>
                <c:pt idx="10">
                  <c:v>56</c:v>
                </c:pt>
                <c:pt idx="11">
                  <c:v>112</c:v>
                </c:pt>
                <c:pt idx="12">
                  <c:v>34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175168"/>
        <c:axId val="155185152"/>
      </c:lineChart>
      <c:catAx>
        <c:axId val="1551751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ru-RU"/>
          </a:p>
        </c:txPr>
        <c:crossAx val="155185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518515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/>
            </a:pPr>
            <a:endParaRPr lang="ru-RU"/>
          </a:p>
        </c:txPr>
        <c:crossAx val="155175168"/>
        <c:crosses val="autoZero"/>
        <c:crossBetween val="between"/>
      </c:valAx>
      <c:catAx>
        <c:axId val="15518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5188224"/>
        <c:crosses val="autoZero"/>
        <c:auto val="0"/>
        <c:lblAlgn val="ctr"/>
        <c:lblOffset val="100"/>
        <c:noMultiLvlLbl val="0"/>
      </c:catAx>
      <c:valAx>
        <c:axId val="1551882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ru-RU"/>
          </a:p>
        </c:txPr>
        <c:crossAx val="15518668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8216693871621021"/>
          <c:w val="0.99805008748906388"/>
          <c:h val="7.2523993060600103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9152401869883E-2"/>
          <c:y val="0.10067607430592007"/>
          <c:w val="0.89587055475960453"/>
          <c:h val="0.58007491504775299"/>
        </c:manualLayout>
      </c:layout>
      <c:lineChart>
        <c:grouping val="standard"/>
        <c:varyColors val="0"/>
        <c:ser>
          <c:idx val="0"/>
          <c:order val="0"/>
          <c:tx>
            <c:strRef>
              <c:f>'Динамика площади '!$B$24</c:f>
              <c:strCache>
                <c:ptCount val="1"/>
                <c:pt idx="0">
                  <c:v>Общая площадь земель лесного фонда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</c:spPr>
          </c:marker>
          <c:dLbls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площади '!$C$23:$Q$23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'!$C$24:$Q$24</c:f>
              <c:numCache>
                <c:formatCode>General</c:formatCode>
                <c:ptCount val="15"/>
                <c:pt idx="0">
                  <c:v>26283.8</c:v>
                </c:pt>
                <c:pt idx="1">
                  <c:v>27424.3</c:v>
                </c:pt>
                <c:pt idx="2">
                  <c:v>26675</c:v>
                </c:pt>
                <c:pt idx="3">
                  <c:v>27383.599999999988</c:v>
                </c:pt>
                <c:pt idx="4">
                  <c:v>27368.5</c:v>
                </c:pt>
                <c:pt idx="5">
                  <c:v>27437</c:v>
                </c:pt>
                <c:pt idx="6">
                  <c:v>27444.1</c:v>
                </c:pt>
                <c:pt idx="7">
                  <c:v>27501.4</c:v>
                </c:pt>
                <c:pt idx="8">
                  <c:v>28331.9</c:v>
                </c:pt>
                <c:pt idx="9">
                  <c:v>28479.1</c:v>
                </c:pt>
                <c:pt idx="10">
                  <c:v>28494.1</c:v>
                </c:pt>
                <c:pt idx="11">
                  <c:v>28501.200000000001</c:v>
                </c:pt>
                <c:pt idx="12">
                  <c:v>28522</c:v>
                </c:pt>
                <c:pt idx="13">
                  <c:v>28356.799999999996</c:v>
                </c:pt>
                <c:pt idx="14">
                  <c:v>28362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'Динамика площади '!$B$25</c:f>
              <c:strCache>
                <c:ptCount val="1"/>
                <c:pt idx="0">
                  <c:v>Лесные земли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70C0"/>
                </a:solidFill>
              </a:ln>
            </c:spPr>
          </c:marker>
          <c:dLbls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площади '!$C$23:$Q$23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'!$C$25:$Q$25</c:f>
              <c:numCache>
                <c:formatCode>General</c:formatCode>
                <c:ptCount val="15"/>
                <c:pt idx="0">
                  <c:v>20005.099999999988</c:v>
                </c:pt>
                <c:pt idx="1">
                  <c:v>20762.900000000001</c:v>
                </c:pt>
                <c:pt idx="2" formatCode="0">
                  <c:v>20390.099999999988</c:v>
                </c:pt>
                <c:pt idx="3">
                  <c:v>20780.5</c:v>
                </c:pt>
                <c:pt idx="4">
                  <c:v>20759.400000000001</c:v>
                </c:pt>
                <c:pt idx="5">
                  <c:v>20809</c:v>
                </c:pt>
                <c:pt idx="6">
                  <c:v>20834</c:v>
                </c:pt>
                <c:pt idx="7">
                  <c:v>20903.5</c:v>
                </c:pt>
                <c:pt idx="8">
                  <c:v>22186.5</c:v>
                </c:pt>
                <c:pt idx="9">
                  <c:v>22220.400000000001</c:v>
                </c:pt>
                <c:pt idx="10">
                  <c:v>22220.9</c:v>
                </c:pt>
                <c:pt idx="11">
                  <c:v>22220.799999999996</c:v>
                </c:pt>
                <c:pt idx="12">
                  <c:v>22226.3</c:v>
                </c:pt>
                <c:pt idx="13">
                  <c:v>22122.799999999996</c:v>
                </c:pt>
                <c:pt idx="14">
                  <c:v>22126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'Динамика площади '!$B$26</c:f>
              <c:strCache>
                <c:ptCount val="1"/>
                <c:pt idx="0">
                  <c:v>Занятые лесными насаждениями (покрытые лесной растительностью)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  <a:ln w="19050"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площади '!$C$23:$Q$23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'!$C$26:$Q$26</c:f>
              <c:numCache>
                <c:formatCode>General</c:formatCode>
                <c:ptCount val="15"/>
                <c:pt idx="0">
                  <c:v>18532.099999999988</c:v>
                </c:pt>
                <c:pt idx="1">
                  <c:v>19328.7</c:v>
                </c:pt>
                <c:pt idx="2">
                  <c:v>19452</c:v>
                </c:pt>
                <c:pt idx="3">
                  <c:v>19805.5</c:v>
                </c:pt>
                <c:pt idx="4">
                  <c:v>19725.7</c:v>
                </c:pt>
                <c:pt idx="5">
                  <c:v>19851.5</c:v>
                </c:pt>
                <c:pt idx="6">
                  <c:v>20375.099999999988</c:v>
                </c:pt>
                <c:pt idx="7">
                  <c:v>20572.5</c:v>
                </c:pt>
                <c:pt idx="8">
                  <c:v>21804.400000000001</c:v>
                </c:pt>
                <c:pt idx="9">
                  <c:v>21831</c:v>
                </c:pt>
                <c:pt idx="10">
                  <c:v>21798.799999999996</c:v>
                </c:pt>
                <c:pt idx="11">
                  <c:v>21787.7</c:v>
                </c:pt>
                <c:pt idx="12">
                  <c:v>21800</c:v>
                </c:pt>
                <c:pt idx="13">
                  <c:v>21699</c:v>
                </c:pt>
                <c:pt idx="14">
                  <c:v>21695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'Динамика площади '!$B$27</c:f>
              <c:strCache>
                <c:ptCount val="1"/>
                <c:pt idx="0">
                  <c:v>Нелесные земли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circle"/>
            <c:size val="5"/>
            <c:spPr>
              <a:solidFill>
                <a:srgbClr val="1EB42C"/>
              </a:solidFill>
              <a:ln w="19050">
                <a:solidFill>
                  <a:srgbClr val="006600"/>
                </a:solidFill>
              </a:ln>
            </c:spPr>
          </c:marker>
          <c:dLbls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площади '!$C$23:$Q$23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'!$C$27:$Q$27</c:f>
              <c:numCache>
                <c:formatCode>0</c:formatCode>
                <c:ptCount val="15"/>
                <c:pt idx="0">
                  <c:v>6278.7</c:v>
                </c:pt>
                <c:pt idx="1">
                  <c:v>6661.4</c:v>
                </c:pt>
                <c:pt idx="2">
                  <c:v>6284.9</c:v>
                </c:pt>
                <c:pt idx="3">
                  <c:v>6603.1</c:v>
                </c:pt>
                <c:pt idx="4">
                  <c:v>6609.1</c:v>
                </c:pt>
                <c:pt idx="5">
                  <c:v>6628</c:v>
                </c:pt>
                <c:pt idx="6">
                  <c:v>6610.1</c:v>
                </c:pt>
                <c:pt idx="7">
                  <c:v>6597.9</c:v>
                </c:pt>
                <c:pt idx="8">
                  <c:v>6145.4</c:v>
                </c:pt>
                <c:pt idx="9">
                  <c:v>6258.6</c:v>
                </c:pt>
                <c:pt idx="10">
                  <c:v>6273.2</c:v>
                </c:pt>
                <c:pt idx="11">
                  <c:v>6280.4</c:v>
                </c:pt>
                <c:pt idx="12">
                  <c:v>6295.7</c:v>
                </c:pt>
                <c:pt idx="13">
                  <c:v>6234</c:v>
                </c:pt>
                <c:pt idx="14">
                  <c:v>6236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33632"/>
        <c:axId val="92139520"/>
      </c:lineChart>
      <c:catAx>
        <c:axId val="9213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139520"/>
        <c:crosses val="autoZero"/>
        <c:auto val="1"/>
        <c:lblAlgn val="ctr"/>
        <c:lblOffset val="100"/>
        <c:noMultiLvlLbl val="0"/>
      </c:catAx>
      <c:valAx>
        <c:axId val="92139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600"/>
                </a:pPr>
                <a:r>
                  <a:rPr lang="ru-RU" sz="600" b="0"/>
                  <a:t>Тыс.</a:t>
                </a:r>
                <a:r>
                  <a:rPr lang="ru-RU" sz="600" b="0" baseline="0"/>
                  <a:t> га</a:t>
                </a:r>
                <a:endParaRPr lang="ru-RU" sz="6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92133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022772227761232E-3"/>
          <c:y val="0.77644478731123989"/>
          <c:w val="0.99769772277722357"/>
          <c:h val="0.20441482145689152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440234861887"/>
          <c:y val="5.1368121323224034E-2"/>
          <c:w val="0.85910045440172988"/>
          <c:h val="0.61020345859205261"/>
        </c:manualLayout>
      </c:layout>
      <c:lineChart>
        <c:grouping val="standard"/>
        <c:varyColors val="0"/>
        <c:ser>
          <c:idx val="0"/>
          <c:order val="0"/>
          <c:tx>
            <c:strRef>
              <c:f>'Динамика площади '!$B$32</c:f>
              <c:strCache>
                <c:ptCount val="1"/>
                <c:pt idx="0">
                  <c:v>Лесные культуры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2.4142666047363981E-2"/>
                  <c:y val="3.694489328162128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0211023376564E-2"/>
                  <c:y val="5.336484585123082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площади '!$C$31:$Q$31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'!$C$32:$Q$32</c:f>
              <c:numCache>
                <c:formatCode>0</c:formatCode>
                <c:ptCount val="15"/>
                <c:pt idx="0">
                  <c:v>7.3</c:v>
                </c:pt>
                <c:pt idx="1">
                  <c:v>36.5</c:v>
                </c:pt>
                <c:pt idx="2">
                  <c:v>246</c:v>
                </c:pt>
                <c:pt idx="3">
                  <c:v>569.6</c:v>
                </c:pt>
                <c:pt idx="4">
                  <c:v>743</c:v>
                </c:pt>
                <c:pt idx="5">
                  <c:v>872.4</c:v>
                </c:pt>
                <c:pt idx="6">
                  <c:v>1045.4000000000001</c:v>
                </c:pt>
                <c:pt idx="7">
                  <c:v>1186.8</c:v>
                </c:pt>
                <c:pt idx="8">
                  <c:v>1265</c:v>
                </c:pt>
                <c:pt idx="9">
                  <c:v>1283.9000000000001</c:v>
                </c:pt>
                <c:pt idx="10">
                  <c:v>1315.7</c:v>
                </c:pt>
                <c:pt idx="11">
                  <c:v>1320.8</c:v>
                </c:pt>
                <c:pt idx="12">
                  <c:v>1325.3</c:v>
                </c:pt>
                <c:pt idx="13">
                  <c:v>1329.7</c:v>
                </c:pt>
                <c:pt idx="14">
                  <c:v>1333.1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'Динамика площади '!$B$33</c:f>
              <c:strCache>
                <c:ptCount val="1"/>
                <c:pt idx="0">
                  <c:v>Несомкнувшиеся культуры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circle"/>
            <c:size val="5"/>
            <c:spPr>
              <a:solidFill>
                <a:srgbClr val="1EB42C"/>
              </a:solidFill>
              <a:ln w="19050">
                <a:solidFill>
                  <a:srgbClr val="006600"/>
                </a:solidFill>
              </a:ln>
            </c:spPr>
          </c:marker>
          <c:dLbls>
            <c:dLbl>
              <c:idx val="1"/>
              <c:layout>
                <c:manualLayout>
                  <c:x val="-1.0059444186401638E-2"/>
                  <c:y val="1.231496442720708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59444186401678E-2"/>
                  <c:y val="7.388978656324250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35666511841023E-3"/>
                  <c:y val="2.873491699681654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118888372803352E-3"/>
                  <c:y val="2.4629928854414201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052494071201180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9.441472727525432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118888372803317E-2"/>
                  <c:y val="3.2839581911806116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0118888372804037E-3"/>
                  <c:y val="1.6419952569609448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площади '!$C$31:$Q$31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'!$C$33:$Q$33</c:f>
              <c:numCache>
                <c:formatCode>0</c:formatCode>
                <c:ptCount val="15"/>
                <c:pt idx="0">
                  <c:v>33.5</c:v>
                </c:pt>
                <c:pt idx="1">
                  <c:v>185.2</c:v>
                </c:pt>
                <c:pt idx="2">
                  <c:v>242.6</c:v>
                </c:pt>
                <c:pt idx="3">
                  <c:v>291.5</c:v>
                </c:pt>
                <c:pt idx="4">
                  <c:v>281.3</c:v>
                </c:pt>
                <c:pt idx="5">
                  <c:v>293.8</c:v>
                </c:pt>
                <c:pt idx="6">
                  <c:v>197.1</c:v>
                </c:pt>
                <c:pt idx="7">
                  <c:v>99.1</c:v>
                </c:pt>
                <c:pt idx="8">
                  <c:v>68.099999999999994</c:v>
                </c:pt>
                <c:pt idx="9">
                  <c:v>59.6</c:v>
                </c:pt>
                <c:pt idx="10">
                  <c:v>41.3</c:v>
                </c:pt>
                <c:pt idx="11">
                  <c:v>40.300000000000004</c:v>
                </c:pt>
                <c:pt idx="12">
                  <c:v>39.700000000000003</c:v>
                </c:pt>
                <c:pt idx="13">
                  <c:v>38.800000000000004</c:v>
                </c:pt>
                <c:pt idx="14">
                  <c:v>37.200000000000003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'Динамика площади '!$B$34</c:f>
              <c:strCache>
                <c:ptCount val="1"/>
                <c:pt idx="0">
                  <c:v>Гари и погибшие насаждения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C00000"/>
                </a:solidFill>
              </a:ln>
            </c:spPr>
          </c:marker>
          <c:cat>
            <c:numRef>
              <c:f>'Динамика площади '!$C$31:$Q$31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'!$C$34:$Q$34</c:f>
              <c:numCache>
                <c:formatCode>0</c:formatCode>
                <c:ptCount val="15"/>
                <c:pt idx="0">
                  <c:v>107.6</c:v>
                </c:pt>
                <c:pt idx="1">
                  <c:v>96.8</c:v>
                </c:pt>
                <c:pt idx="2">
                  <c:v>91.7</c:v>
                </c:pt>
                <c:pt idx="3">
                  <c:v>56.2</c:v>
                </c:pt>
                <c:pt idx="4">
                  <c:v>45.7</c:v>
                </c:pt>
                <c:pt idx="5">
                  <c:v>8.3000000000000007</c:v>
                </c:pt>
                <c:pt idx="6">
                  <c:v>10.5</c:v>
                </c:pt>
                <c:pt idx="7">
                  <c:v>13.4</c:v>
                </c:pt>
                <c:pt idx="8">
                  <c:v>19.399999999999999</c:v>
                </c:pt>
                <c:pt idx="9">
                  <c:v>15.5</c:v>
                </c:pt>
                <c:pt idx="10">
                  <c:v>32.4</c:v>
                </c:pt>
                <c:pt idx="11">
                  <c:v>31.8</c:v>
                </c:pt>
                <c:pt idx="12">
                  <c:v>29.3</c:v>
                </c:pt>
                <c:pt idx="13">
                  <c:v>25.9</c:v>
                </c:pt>
                <c:pt idx="14">
                  <c:v>27.7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'Динамика площади '!$B$35</c:f>
              <c:strCache>
                <c:ptCount val="1"/>
                <c:pt idx="0">
                  <c:v>Вырубки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  <a:ln w="19050"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dLbl>
              <c:idx val="2"/>
              <c:layout>
                <c:manualLayout>
                  <c:x val="-4.0237776745606732E-2"/>
                  <c:y val="6.5679810278437778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071333023681956E-2"/>
                  <c:y val="0.11083467984486355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35666511841023E-3"/>
                  <c:y val="0.1067296917024614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'Динамика площади '!$C$31:$Q$31</c:f>
              <c:numCache>
                <c:formatCode>General</c:formatCode>
                <c:ptCount val="15"/>
                <c:pt idx="0">
                  <c:v>1961</c:v>
                </c:pt>
                <c:pt idx="1">
                  <c:v>1966</c:v>
                </c:pt>
                <c:pt idx="2">
                  <c:v>1976</c:v>
                </c:pt>
                <c:pt idx="3">
                  <c:v>1983</c:v>
                </c:pt>
                <c:pt idx="4">
                  <c:v>1988</c:v>
                </c:pt>
                <c:pt idx="5">
                  <c:v>1993</c:v>
                </c:pt>
                <c:pt idx="6">
                  <c:v>1998</c:v>
                </c:pt>
                <c:pt idx="7">
                  <c:v>2003</c:v>
                </c:pt>
                <c:pt idx="8">
                  <c:v>2007</c:v>
                </c:pt>
                <c:pt idx="9">
                  <c:v>2010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'Динамика площади '!$C$35:$Q$35</c:f>
              <c:numCache>
                <c:formatCode>0</c:formatCode>
                <c:ptCount val="15"/>
                <c:pt idx="0">
                  <c:v>1248.2</c:v>
                </c:pt>
                <c:pt idx="1">
                  <c:v>1089.2</c:v>
                </c:pt>
                <c:pt idx="2">
                  <c:v>570.29999999999995</c:v>
                </c:pt>
                <c:pt idx="3">
                  <c:v>585.70000000000005</c:v>
                </c:pt>
                <c:pt idx="4">
                  <c:v>666</c:v>
                </c:pt>
                <c:pt idx="5">
                  <c:v>624</c:v>
                </c:pt>
                <c:pt idx="6">
                  <c:v>241.1</c:v>
                </c:pt>
                <c:pt idx="7">
                  <c:v>211.8</c:v>
                </c:pt>
                <c:pt idx="8">
                  <c:v>290.5</c:v>
                </c:pt>
                <c:pt idx="9">
                  <c:v>310.5</c:v>
                </c:pt>
                <c:pt idx="10">
                  <c:v>345</c:v>
                </c:pt>
                <c:pt idx="11">
                  <c:v>357.5</c:v>
                </c:pt>
                <c:pt idx="12">
                  <c:v>353.9</c:v>
                </c:pt>
                <c:pt idx="13">
                  <c:v>355.8</c:v>
                </c:pt>
                <c:pt idx="14">
                  <c:v>363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75744"/>
        <c:axId val="92206208"/>
      </c:lineChart>
      <c:catAx>
        <c:axId val="9217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2206208"/>
        <c:crosses val="autoZero"/>
        <c:auto val="1"/>
        <c:lblAlgn val="ctr"/>
        <c:lblOffset val="100"/>
        <c:noMultiLvlLbl val="0"/>
      </c:catAx>
      <c:valAx>
        <c:axId val="92206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600"/>
                </a:pPr>
                <a:r>
                  <a:rPr lang="ru-RU" sz="600" b="0"/>
                  <a:t>Тыс. га</a:t>
                </a:r>
              </a:p>
            </c:rich>
          </c:tx>
          <c:layout>
            <c:manualLayout>
              <c:xMode val="edge"/>
              <c:yMode val="edge"/>
              <c:x val="2.7777777777778056E-3"/>
              <c:y val="0.1973225566243529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21757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96271456178239E-2"/>
          <c:y val="3.9979154427359415E-2"/>
          <c:w val="0.88883464817551461"/>
          <c:h val="0.48437146178033413"/>
        </c:manualLayout>
      </c:layout>
      <c:areaChart>
        <c:grouping val="standard"/>
        <c:varyColors val="0"/>
        <c:ser>
          <c:idx val="2"/>
          <c:order val="2"/>
          <c:spPr>
            <a:ln w="25400">
              <a:noFill/>
            </a:ln>
          </c:spPr>
          <c:cat>
            <c:strRef>
              <c:f>Лесистость!$B$4:$B$32</c:f>
              <c:strCache>
                <c:ptCount val="29"/>
                <c:pt idx="0">
                  <c:v>Мезенское</c:v>
                </c:pt>
                <c:pt idx="1">
                  <c:v>Архангельское</c:v>
                </c:pt>
                <c:pt idx="2">
                  <c:v>Березниковское</c:v>
                </c:pt>
                <c:pt idx="3">
                  <c:v>Емецкое</c:v>
                </c:pt>
                <c:pt idx="4">
                  <c:v>Карпогорское</c:v>
                </c:pt>
                <c:pt idx="5">
                  <c:v>Лешуконское</c:v>
                </c:pt>
                <c:pt idx="6">
                  <c:v>Обозерское</c:v>
                </c:pt>
                <c:pt idx="7">
                  <c:v>Онежское</c:v>
                </c:pt>
                <c:pt idx="8">
                  <c:v>Пинежское</c:v>
                </c:pt>
                <c:pt idx="9">
                  <c:v>Плесецкое</c:v>
                </c:pt>
                <c:pt idx="10">
                  <c:v>Приозерное</c:v>
                </c:pt>
                <c:pt idx="11">
                  <c:v>Пуксоозерское</c:v>
                </c:pt>
                <c:pt idx="12">
                  <c:v>Северодвинское</c:v>
                </c:pt>
                <c:pt idx="13">
                  <c:v>Сийский лесопарк</c:v>
                </c:pt>
                <c:pt idx="14">
                  <c:v>Соловецкое</c:v>
                </c:pt>
                <c:pt idx="15">
                  <c:v>Сурское</c:v>
                </c:pt>
                <c:pt idx="16">
                  <c:v>Холмогорское</c:v>
                </c:pt>
                <c:pt idx="17">
                  <c:v>Вельское</c:v>
                </c:pt>
                <c:pt idx="18">
                  <c:v>Верхнетоемское</c:v>
                </c:pt>
                <c:pt idx="19">
                  <c:v>Вилегодское</c:v>
                </c:pt>
                <c:pt idx="20">
                  <c:v>Выйское</c:v>
                </c:pt>
                <c:pt idx="21">
                  <c:v>Каргопольское</c:v>
                </c:pt>
                <c:pt idx="22">
                  <c:v>Коношское</c:v>
                </c:pt>
                <c:pt idx="23">
                  <c:v>Котласское</c:v>
                </c:pt>
                <c:pt idx="24">
                  <c:v>Красноборское</c:v>
                </c:pt>
                <c:pt idx="25">
                  <c:v>Няндомское</c:v>
                </c:pt>
                <c:pt idx="26">
                  <c:v>Устьянское</c:v>
                </c:pt>
                <c:pt idx="27">
                  <c:v>Шенкурское</c:v>
                </c:pt>
                <c:pt idx="28">
                  <c:v>Яренское</c:v>
                </c:pt>
              </c:strCache>
            </c:strRef>
          </c:cat>
          <c:val>
            <c:numRef>
              <c:f>Лесистость!$B$3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36608"/>
        <c:axId val="92838144"/>
      </c:areaChart>
      <c:lineChart>
        <c:grouping val="standard"/>
        <c:varyColors val="0"/>
        <c:ser>
          <c:idx val="0"/>
          <c:order val="0"/>
          <c:cat>
            <c:strRef>
              <c:f>Лесистость!$B$4:$B$32</c:f>
              <c:strCache>
                <c:ptCount val="29"/>
                <c:pt idx="0">
                  <c:v>Мезенское</c:v>
                </c:pt>
                <c:pt idx="1">
                  <c:v>Архангельское</c:v>
                </c:pt>
                <c:pt idx="2">
                  <c:v>Березниковское</c:v>
                </c:pt>
                <c:pt idx="3">
                  <c:v>Емецкое</c:v>
                </c:pt>
                <c:pt idx="4">
                  <c:v>Карпогорское</c:v>
                </c:pt>
                <c:pt idx="5">
                  <c:v>Лешуконское</c:v>
                </c:pt>
                <c:pt idx="6">
                  <c:v>Обозерское</c:v>
                </c:pt>
                <c:pt idx="7">
                  <c:v>Онежское</c:v>
                </c:pt>
                <c:pt idx="8">
                  <c:v>Пинежское</c:v>
                </c:pt>
                <c:pt idx="9">
                  <c:v>Плесецкое</c:v>
                </c:pt>
                <c:pt idx="10">
                  <c:v>Приозерное</c:v>
                </c:pt>
                <c:pt idx="11">
                  <c:v>Пуксоозерское</c:v>
                </c:pt>
                <c:pt idx="12">
                  <c:v>Северодвинское</c:v>
                </c:pt>
                <c:pt idx="13">
                  <c:v>Сийский лесопарк</c:v>
                </c:pt>
                <c:pt idx="14">
                  <c:v>Соловецкое</c:v>
                </c:pt>
                <c:pt idx="15">
                  <c:v>Сурское</c:v>
                </c:pt>
                <c:pt idx="16">
                  <c:v>Холмогорское</c:v>
                </c:pt>
                <c:pt idx="17">
                  <c:v>Вельское</c:v>
                </c:pt>
                <c:pt idx="18">
                  <c:v>Верхнетоемское</c:v>
                </c:pt>
                <c:pt idx="19">
                  <c:v>Вилегодское</c:v>
                </c:pt>
                <c:pt idx="20">
                  <c:v>Выйское</c:v>
                </c:pt>
                <c:pt idx="21">
                  <c:v>Каргопольское</c:v>
                </c:pt>
                <c:pt idx="22">
                  <c:v>Коношское</c:v>
                </c:pt>
                <c:pt idx="23">
                  <c:v>Котласское</c:v>
                </c:pt>
                <c:pt idx="24">
                  <c:v>Красноборское</c:v>
                </c:pt>
                <c:pt idx="25">
                  <c:v>Няндомское</c:v>
                </c:pt>
                <c:pt idx="26">
                  <c:v>Устьянское</c:v>
                </c:pt>
                <c:pt idx="27">
                  <c:v>Шенкурское</c:v>
                </c:pt>
                <c:pt idx="28">
                  <c:v>Яренское</c:v>
                </c:pt>
              </c:strCache>
            </c:strRef>
          </c:cat>
          <c:val>
            <c:numRef>
              <c:f>Лесистость!$C$4:$C$32</c:f>
              <c:numCache>
                <c:formatCode>0.0</c:formatCode>
                <c:ptCount val="29"/>
                <c:pt idx="0" formatCode="General">
                  <c:v>45.8</c:v>
                </c:pt>
                <c:pt idx="1">
                  <c:v>61</c:v>
                </c:pt>
                <c:pt idx="2" formatCode="General">
                  <c:v>76.900000000000006</c:v>
                </c:pt>
                <c:pt idx="3" formatCode="General">
                  <c:v>75.3</c:v>
                </c:pt>
                <c:pt idx="4" formatCode="General">
                  <c:v>80.2</c:v>
                </c:pt>
                <c:pt idx="5" formatCode="General">
                  <c:v>76.2</c:v>
                </c:pt>
                <c:pt idx="6" formatCode="General">
                  <c:v>73.7</c:v>
                </c:pt>
                <c:pt idx="7" formatCode="General">
                  <c:v>61.9</c:v>
                </c:pt>
                <c:pt idx="8" formatCode="General">
                  <c:v>73.3</c:v>
                </c:pt>
                <c:pt idx="9" formatCode="General">
                  <c:v>79.099999999999994</c:v>
                </c:pt>
                <c:pt idx="10" formatCode="General">
                  <c:v>71.3</c:v>
                </c:pt>
                <c:pt idx="11" formatCode="General">
                  <c:v>83.2</c:v>
                </c:pt>
                <c:pt idx="12" formatCode="General">
                  <c:v>58.1</c:v>
                </c:pt>
                <c:pt idx="13" formatCode="General">
                  <c:v>78.400000000000006</c:v>
                </c:pt>
                <c:pt idx="14" formatCode="General">
                  <c:v>65.900000000000006</c:v>
                </c:pt>
                <c:pt idx="15" formatCode="General">
                  <c:v>85</c:v>
                </c:pt>
                <c:pt idx="16" formatCode="General">
                  <c:v>67.099999999999994</c:v>
                </c:pt>
                <c:pt idx="17" formatCode="General">
                  <c:v>83.4</c:v>
                </c:pt>
                <c:pt idx="18" formatCode="General">
                  <c:v>77.400000000000006</c:v>
                </c:pt>
                <c:pt idx="19" formatCode="General">
                  <c:v>80.2</c:v>
                </c:pt>
                <c:pt idx="20" formatCode="General">
                  <c:v>94.2</c:v>
                </c:pt>
                <c:pt idx="21" formatCode="General">
                  <c:v>71.099999999999994</c:v>
                </c:pt>
                <c:pt idx="22" formatCode="General">
                  <c:v>87.1</c:v>
                </c:pt>
                <c:pt idx="23" formatCode="General">
                  <c:v>80.3</c:v>
                </c:pt>
                <c:pt idx="24" formatCode="General">
                  <c:v>78.400000000000006</c:v>
                </c:pt>
                <c:pt idx="25" formatCode="General">
                  <c:v>82.1</c:v>
                </c:pt>
                <c:pt idx="26" formatCode="General">
                  <c:v>86.1</c:v>
                </c:pt>
                <c:pt idx="27" formatCode="General">
                  <c:v>74.8</c:v>
                </c:pt>
                <c:pt idx="28" formatCode="General">
                  <c:v>87.4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6600"/>
              </a:solidFill>
            </a:ln>
          </c:spPr>
          <c:marker>
            <c:symbol val="circle"/>
            <c:size val="5"/>
            <c:spPr>
              <a:solidFill>
                <a:srgbClr val="1EB42C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1.4708828925473531E-2"/>
                  <c:y val="4.3908433966231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393396678940858E-2"/>
                  <c:y val="4.7536474664277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02041609593823E-2"/>
                  <c:y val="-4.6792583484930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94015883865192E-2"/>
                  <c:y val="4.3908433966231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23228689773465E-2"/>
                  <c:y val="-3.5908461390790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440312623463115E-2"/>
                  <c:y val="4.3908433966231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601422404669535E-2"/>
                  <c:y val="-3.9536502088837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547719144267291E-2"/>
                  <c:y val="4.75364746642777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494015883865192E-2"/>
                  <c:y val="-3.9536502088837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494015883865234E-2"/>
                  <c:y val="4.3908433966231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323228689773465E-2"/>
                  <c:y val="-4.3164542786883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2494015883865234E-2"/>
                  <c:y val="-3.5908461390790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142041558544801E-2"/>
                  <c:y val="-4.3164542786883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4.2494015883865234E-2"/>
                  <c:y val="-4.3164542786883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6285990158136811E-2"/>
                  <c:y val="3.3024311872091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4.0178583637332489E-2"/>
                  <c:y val="-3.9536502088837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4.7124880376930578E-2"/>
                  <c:y val="-5.0420624182976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5.6386609363061092E-2"/>
                  <c:y val="4.3908433966231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4.7124880376930495E-2"/>
                  <c:y val="-4.31645427868837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4.2494015883865234E-2"/>
                  <c:y val="-4.6792583484930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2.3154322465326412E-3"/>
                  <c:y val="-4.3164542786883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>
                    <a:solidFill>
                      <a:srgbClr val="6633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Лесистость!$B$4:$B$32</c:f>
              <c:strCache>
                <c:ptCount val="29"/>
                <c:pt idx="0">
                  <c:v>Мезенское</c:v>
                </c:pt>
                <c:pt idx="1">
                  <c:v>Архангельское</c:v>
                </c:pt>
                <c:pt idx="2">
                  <c:v>Березниковское</c:v>
                </c:pt>
                <c:pt idx="3">
                  <c:v>Емецкое</c:v>
                </c:pt>
                <c:pt idx="4">
                  <c:v>Карпогорское</c:v>
                </c:pt>
                <c:pt idx="5">
                  <c:v>Лешуконское</c:v>
                </c:pt>
                <c:pt idx="6">
                  <c:v>Обозерское</c:v>
                </c:pt>
                <c:pt idx="7">
                  <c:v>Онежское</c:v>
                </c:pt>
                <c:pt idx="8">
                  <c:v>Пинежское</c:v>
                </c:pt>
                <c:pt idx="9">
                  <c:v>Плесецкое</c:v>
                </c:pt>
                <c:pt idx="10">
                  <c:v>Приозерное</c:v>
                </c:pt>
                <c:pt idx="11">
                  <c:v>Пуксоозерское</c:v>
                </c:pt>
                <c:pt idx="12">
                  <c:v>Северодвинское</c:v>
                </c:pt>
                <c:pt idx="13">
                  <c:v>Сийский лесопарк</c:v>
                </c:pt>
                <c:pt idx="14">
                  <c:v>Соловецкое</c:v>
                </c:pt>
                <c:pt idx="15">
                  <c:v>Сурское</c:v>
                </c:pt>
                <c:pt idx="16">
                  <c:v>Холмогорское</c:v>
                </c:pt>
                <c:pt idx="17">
                  <c:v>Вельское</c:v>
                </c:pt>
                <c:pt idx="18">
                  <c:v>Верхнетоемское</c:v>
                </c:pt>
                <c:pt idx="19">
                  <c:v>Вилегодское</c:v>
                </c:pt>
                <c:pt idx="20">
                  <c:v>Выйское</c:v>
                </c:pt>
                <c:pt idx="21">
                  <c:v>Каргопольское</c:v>
                </c:pt>
                <c:pt idx="22">
                  <c:v>Коношское</c:v>
                </c:pt>
                <c:pt idx="23">
                  <c:v>Котласское</c:v>
                </c:pt>
                <c:pt idx="24">
                  <c:v>Красноборское</c:v>
                </c:pt>
                <c:pt idx="25">
                  <c:v>Няндомское</c:v>
                </c:pt>
                <c:pt idx="26">
                  <c:v>Устьянское</c:v>
                </c:pt>
                <c:pt idx="27">
                  <c:v>Шенкурское</c:v>
                </c:pt>
                <c:pt idx="28">
                  <c:v>Яренское</c:v>
                </c:pt>
              </c:strCache>
            </c:strRef>
          </c:cat>
          <c:val>
            <c:numRef>
              <c:f>Лесистость!$D$4:$D$32</c:f>
              <c:numCache>
                <c:formatCode>0.0</c:formatCode>
                <c:ptCount val="29"/>
                <c:pt idx="0" formatCode="General">
                  <c:v>45.8</c:v>
                </c:pt>
                <c:pt idx="1">
                  <c:v>61</c:v>
                </c:pt>
                <c:pt idx="2" formatCode="General">
                  <c:v>76.900000000000006</c:v>
                </c:pt>
                <c:pt idx="3" formatCode="General">
                  <c:v>75.3</c:v>
                </c:pt>
                <c:pt idx="4" formatCode="General">
                  <c:v>80.2</c:v>
                </c:pt>
                <c:pt idx="5" formatCode="General">
                  <c:v>76.2</c:v>
                </c:pt>
                <c:pt idx="6" formatCode="General">
                  <c:v>73.7</c:v>
                </c:pt>
                <c:pt idx="7" formatCode="General">
                  <c:v>61.9</c:v>
                </c:pt>
                <c:pt idx="8" formatCode="General">
                  <c:v>73.3</c:v>
                </c:pt>
                <c:pt idx="9" formatCode="General">
                  <c:v>79.099999999999994</c:v>
                </c:pt>
                <c:pt idx="10" formatCode="General">
                  <c:v>71.3</c:v>
                </c:pt>
                <c:pt idx="11" formatCode="General">
                  <c:v>83.2</c:v>
                </c:pt>
                <c:pt idx="12" formatCode="General">
                  <c:v>58.1</c:v>
                </c:pt>
                <c:pt idx="13" formatCode="General">
                  <c:v>78.400000000000006</c:v>
                </c:pt>
                <c:pt idx="14" formatCode="General">
                  <c:v>65.900000000000006</c:v>
                </c:pt>
                <c:pt idx="15" formatCode="General">
                  <c:v>85</c:v>
                </c:pt>
                <c:pt idx="16" formatCode="General">
                  <c:v>67.099999999999994</c:v>
                </c:pt>
                <c:pt idx="17" formatCode="General">
                  <c:v>83.4</c:v>
                </c:pt>
                <c:pt idx="18" formatCode="General">
                  <c:v>77.400000000000006</c:v>
                </c:pt>
                <c:pt idx="19" formatCode="General">
                  <c:v>80.2</c:v>
                </c:pt>
                <c:pt idx="20" formatCode="General">
                  <c:v>94.2</c:v>
                </c:pt>
                <c:pt idx="21" formatCode="General">
                  <c:v>71.099999999999994</c:v>
                </c:pt>
                <c:pt idx="22" formatCode="General">
                  <c:v>87.1</c:v>
                </c:pt>
                <c:pt idx="23" formatCode="General">
                  <c:v>80.3</c:v>
                </c:pt>
                <c:pt idx="24" formatCode="General">
                  <c:v>78.400000000000006</c:v>
                </c:pt>
                <c:pt idx="25" formatCode="General">
                  <c:v>82.1</c:v>
                </c:pt>
                <c:pt idx="26" formatCode="General">
                  <c:v>86.1</c:v>
                </c:pt>
                <c:pt idx="27" formatCode="General">
                  <c:v>74.8</c:v>
                </c:pt>
                <c:pt idx="28" formatCode="General">
                  <c:v>87.4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36608"/>
        <c:axId val="92838144"/>
      </c:lineChart>
      <c:catAx>
        <c:axId val="9283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rgbClr val="006600"/>
                </a:solidFill>
                <a:latin typeface="Arial Narrow" pitchFamily="34" charset="0"/>
              </a:defRPr>
            </a:pPr>
            <a:endParaRPr lang="ru-RU"/>
          </a:p>
        </c:txPr>
        <c:crossAx val="92838144"/>
        <c:crosses val="autoZero"/>
        <c:auto val="1"/>
        <c:lblAlgn val="ctr"/>
        <c:lblOffset val="150"/>
        <c:noMultiLvlLbl val="0"/>
      </c:catAx>
      <c:valAx>
        <c:axId val="92838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600" b="0">
                    <a:solidFill>
                      <a:srgbClr val="663300"/>
                    </a:solidFill>
                  </a:defRPr>
                </a:pPr>
                <a:r>
                  <a:rPr lang="ru-RU" sz="600" b="0">
                    <a:solidFill>
                      <a:srgbClr val="663300"/>
                    </a:solidFill>
                  </a:rPr>
                  <a:t>Процент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>
                <a:solidFill>
                  <a:srgbClr val="663300"/>
                </a:solidFill>
              </a:defRPr>
            </a:pPr>
            <a:endParaRPr lang="ru-RU"/>
          </a:p>
        </c:txPr>
        <c:crossAx val="9283660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776697390244073"/>
          <c:y val="1.1495036071039992E-2"/>
          <c:w val="0.6273898998970785"/>
          <c:h val="0.85861389629547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'Доля спелых и перестойных в ЭЛ'!$C$3</c:f>
              <c:strCache>
                <c:ptCount val="1"/>
                <c:pt idx="0">
                  <c:v>Хвойные</c:v>
                </c:pt>
              </c:strCache>
            </c:strRef>
          </c:tx>
          <c:spPr>
            <a:solidFill>
              <a:srgbClr val="663300"/>
            </a:solidFill>
          </c:spPr>
          <c:invertIfNegative val="0"/>
          <c:dLbls>
            <c:txPr>
              <a:bodyPr/>
              <a:lstStyle/>
              <a:p>
                <a:pPr>
                  <a:defRPr sz="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спелых и перестойных в ЭЛ'!$B$4:$B$31</c:f>
              <c:strCache>
                <c:ptCount val="28"/>
                <c:pt idx="0">
                  <c:v>АРХАНГЕЛЬСКОЕ</c:v>
                </c:pt>
                <c:pt idx="1">
                  <c:v>БЕРЕЗНИКОВСКОЕ</c:v>
                </c:pt>
                <c:pt idx="2">
                  <c:v>ВЕЛЬСКОЕ</c:v>
                </c:pt>
                <c:pt idx="3">
                  <c:v>ВЕРХНЕТОЕМСКОЕ</c:v>
                </c:pt>
                <c:pt idx="4">
                  <c:v>ВИЛЕГОДСКОЕ</c:v>
                </c:pt>
                <c:pt idx="5">
                  <c:v>ВЫЙСКОЕ</c:v>
                </c:pt>
                <c:pt idx="6">
                  <c:v>ЕМЕЦКОЕ</c:v>
                </c:pt>
                <c:pt idx="7">
                  <c:v>КАРГОПОЛЬСКОЕ</c:v>
                </c:pt>
                <c:pt idx="8">
                  <c:v>КАРПОГОРСКОЕ</c:v>
                </c:pt>
                <c:pt idx="9">
                  <c:v>КОНОШСКОЕ</c:v>
                </c:pt>
                <c:pt idx="10">
                  <c:v>КОТЛАССКОЕ</c:v>
                </c:pt>
                <c:pt idx="11">
                  <c:v>КРАСНОБОРСКОЕ</c:v>
                </c:pt>
                <c:pt idx="12">
                  <c:v>ЛЕШУКОНСКОЕ</c:v>
                </c:pt>
                <c:pt idx="13">
                  <c:v>МЕЗЕНСКОЕ</c:v>
                </c:pt>
                <c:pt idx="14">
                  <c:v>НЯНДОМСКОЕ</c:v>
                </c:pt>
                <c:pt idx="15">
                  <c:v>ОБОЗЕРСКОЕ</c:v>
                </c:pt>
                <c:pt idx="16">
                  <c:v>ОНЕЖСКОЕ</c:v>
                </c:pt>
                <c:pt idx="17">
                  <c:v>ПИНЕЖСКОЕ</c:v>
                </c:pt>
                <c:pt idx="18">
                  <c:v>ПЛЕСЕЦКОЕ</c:v>
                </c:pt>
                <c:pt idx="19">
                  <c:v>ПРИОЗЕРНОЕ</c:v>
                </c:pt>
                <c:pt idx="20">
                  <c:v>ПУКСООЗЕРСКОЕ</c:v>
                </c:pt>
                <c:pt idx="21">
                  <c:v>СЕВЕРОДВИНСКОЕ</c:v>
                </c:pt>
                <c:pt idx="22">
                  <c:v>СОЛОВЕЦКОЕ</c:v>
                </c:pt>
                <c:pt idx="23">
                  <c:v>СУРСКОЕ</c:v>
                </c:pt>
                <c:pt idx="24">
                  <c:v>УСТЬЯНСКОЕ</c:v>
                </c:pt>
                <c:pt idx="25">
                  <c:v>ХОЛМОГОРСКОЕ</c:v>
                </c:pt>
                <c:pt idx="26">
                  <c:v>ШЕНКУРСКОЕ</c:v>
                </c:pt>
                <c:pt idx="27">
                  <c:v>ЯРЕНСКОЕ</c:v>
                </c:pt>
              </c:strCache>
            </c:strRef>
          </c:cat>
          <c:val>
            <c:numRef>
              <c:f>'Доля спелых и перестойных в ЭЛ'!$C$4:$C$31</c:f>
              <c:numCache>
                <c:formatCode>General</c:formatCode>
                <c:ptCount val="28"/>
                <c:pt idx="0">
                  <c:v>70.900000000000006</c:v>
                </c:pt>
                <c:pt idx="1">
                  <c:v>50.1</c:v>
                </c:pt>
                <c:pt idx="2">
                  <c:v>20.7</c:v>
                </c:pt>
                <c:pt idx="3">
                  <c:v>39.800000000000004</c:v>
                </c:pt>
                <c:pt idx="4">
                  <c:v>29.9</c:v>
                </c:pt>
                <c:pt idx="5">
                  <c:v>68.5</c:v>
                </c:pt>
                <c:pt idx="6">
                  <c:v>49.6</c:v>
                </c:pt>
                <c:pt idx="7">
                  <c:v>43.8</c:v>
                </c:pt>
                <c:pt idx="8">
                  <c:v>61.6</c:v>
                </c:pt>
                <c:pt idx="9">
                  <c:v>22.6</c:v>
                </c:pt>
                <c:pt idx="10">
                  <c:v>22.6</c:v>
                </c:pt>
                <c:pt idx="11">
                  <c:v>51.5</c:v>
                </c:pt>
                <c:pt idx="12">
                  <c:v>85.9</c:v>
                </c:pt>
                <c:pt idx="13">
                  <c:v>53.1</c:v>
                </c:pt>
                <c:pt idx="14">
                  <c:v>27.9</c:v>
                </c:pt>
                <c:pt idx="15">
                  <c:v>20.9</c:v>
                </c:pt>
                <c:pt idx="16">
                  <c:v>52.5</c:v>
                </c:pt>
                <c:pt idx="17">
                  <c:v>63.1</c:v>
                </c:pt>
                <c:pt idx="18">
                  <c:v>22.8</c:v>
                </c:pt>
                <c:pt idx="19">
                  <c:v>46</c:v>
                </c:pt>
                <c:pt idx="20">
                  <c:v>13.1</c:v>
                </c:pt>
                <c:pt idx="21">
                  <c:v>60.8</c:v>
                </c:pt>
                <c:pt idx="22">
                  <c:v>60.1</c:v>
                </c:pt>
                <c:pt idx="23">
                  <c:v>22.5</c:v>
                </c:pt>
                <c:pt idx="24">
                  <c:v>42.4</c:v>
                </c:pt>
                <c:pt idx="25">
                  <c:v>31.9</c:v>
                </c:pt>
                <c:pt idx="26">
                  <c:v>34.300000000000004</c:v>
                </c:pt>
                <c:pt idx="27">
                  <c:v>47</c:v>
                </c:pt>
              </c:numCache>
            </c:numRef>
          </c:val>
        </c:ser>
        <c:ser>
          <c:idx val="1"/>
          <c:order val="1"/>
          <c:tx>
            <c:strRef>
              <c:f>'Доля спелых и перестойных в ЭЛ'!$D$3</c:f>
              <c:strCache>
                <c:ptCount val="1"/>
                <c:pt idx="0">
                  <c:v>Мягколиственные</c:v>
                </c:pt>
              </c:strCache>
            </c:strRef>
          </c:tx>
          <c:spPr>
            <a:solidFill>
              <a:srgbClr val="1EB42C"/>
            </a:solidFill>
          </c:spPr>
          <c:invertIfNegative val="0"/>
          <c:dLbls>
            <c:txPr>
              <a:bodyPr/>
              <a:lstStyle/>
              <a:p>
                <a:pPr>
                  <a:defRPr sz="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'Доля спелых и перестойных в ЭЛ'!$B$4:$B$31</c:f>
              <c:strCache>
                <c:ptCount val="28"/>
                <c:pt idx="0">
                  <c:v>АРХАНГЕЛЬСКОЕ</c:v>
                </c:pt>
                <c:pt idx="1">
                  <c:v>БЕРЕЗНИКОВСКОЕ</c:v>
                </c:pt>
                <c:pt idx="2">
                  <c:v>ВЕЛЬСКОЕ</c:v>
                </c:pt>
                <c:pt idx="3">
                  <c:v>ВЕРХНЕТОЕМСКОЕ</c:v>
                </c:pt>
                <c:pt idx="4">
                  <c:v>ВИЛЕГОДСКОЕ</c:v>
                </c:pt>
                <c:pt idx="5">
                  <c:v>ВЫЙСКОЕ</c:v>
                </c:pt>
                <c:pt idx="6">
                  <c:v>ЕМЕЦКОЕ</c:v>
                </c:pt>
                <c:pt idx="7">
                  <c:v>КАРГОПОЛЬСКОЕ</c:v>
                </c:pt>
                <c:pt idx="8">
                  <c:v>КАРПОГОРСКОЕ</c:v>
                </c:pt>
                <c:pt idx="9">
                  <c:v>КОНОШСКОЕ</c:v>
                </c:pt>
                <c:pt idx="10">
                  <c:v>КОТЛАССКОЕ</c:v>
                </c:pt>
                <c:pt idx="11">
                  <c:v>КРАСНОБОРСКОЕ</c:v>
                </c:pt>
                <c:pt idx="12">
                  <c:v>ЛЕШУКОНСКОЕ</c:v>
                </c:pt>
                <c:pt idx="13">
                  <c:v>МЕЗЕНСКОЕ</c:v>
                </c:pt>
                <c:pt idx="14">
                  <c:v>НЯНДОМСКОЕ</c:v>
                </c:pt>
                <c:pt idx="15">
                  <c:v>ОБОЗЕРСКОЕ</c:v>
                </c:pt>
                <c:pt idx="16">
                  <c:v>ОНЕЖСКОЕ</c:v>
                </c:pt>
                <c:pt idx="17">
                  <c:v>ПИНЕЖСКОЕ</c:v>
                </c:pt>
                <c:pt idx="18">
                  <c:v>ПЛЕСЕЦКОЕ</c:v>
                </c:pt>
                <c:pt idx="19">
                  <c:v>ПРИОЗЕРНОЕ</c:v>
                </c:pt>
                <c:pt idx="20">
                  <c:v>ПУКСООЗЕРСКОЕ</c:v>
                </c:pt>
                <c:pt idx="21">
                  <c:v>СЕВЕРОДВИНСКОЕ</c:v>
                </c:pt>
                <c:pt idx="22">
                  <c:v>СОЛОВЕЦКОЕ</c:v>
                </c:pt>
                <c:pt idx="23">
                  <c:v>СУРСКОЕ</c:v>
                </c:pt>
                <c:pt idx="24">
                  <c:v>УСТЬЯНСКОЕ</c:v>
                </c:pt>
                <c:pt idx="25">
                  <c:v>ХОЛМОГОРСКОЕ</c:v>
                </c:pt>
                <c:pt idx="26">
                  <c:v>ШЕНКУРСКОЕ</c:v>
                </c:pt>
                <c:pt idx="27">
                  <c:v>ЯРЕНСКОЕ</c:v>
                </c:pt>
              </c:strCache>
            </c:strRef>
          </c:cat>
          <c:val>
            <c:numRef>
              <c:f>'Доля спелых и перестойных в ЭЛ'!$D$4:$D$31</c:f>
              <c:numCache>
                <c:formatCode>General</c:formatCode>
                <c:ptCount val="28"/>
                <c:pt idx="0">
                  <c:v>17.2</c:v>
                </c:pt>
                <c:pt idx="1">
                  <c:v>27.1</c:v>
                </c:pt>
                <c:pt idx="2">
                  <c:v>42.9</c:v>
                </c:pt>
                <c:pt idx="3">
                  <c:v>26.4</c:v>
                </c:pt>
                <c:pt idx="4">
                  <c:v>38</c:v>
                </c:pt>
                <c:pt idx="5">
                  <c:v>17.899999999999999</c:v>
                </c:pt>
                <c:pt idx="6">
                  <c:v>21.7</c:v>
                </c:pt>
                <c:pt idx="7">
                  <c:v>30.8</c:v>
                </c:pt>
                <c:pt idx="8">
                  <c:v>10.200000000000001</c:v>
                </c:pt>
                <c:pt idx="9">
                  <c:v>53.4</c:v>
                </c:pt>
                <c:pt idx="10">
                  <c:v>49</c:v>
                </c:pt>
                <c:pt idx="11">
                  <c:v>24.1</c:v>
                </c:pt>
                <c:pt idx="12">
                  <c:v>6</c:v>
                </c:pt>
                <c:pt idx="13">
                  <c:v>46.9</c:v>
                </c:pt>
                <c:pt idx="14">
                  <c:v>41.1</c:v>
                </c:pt>
                <c:pt idx="15">
                  <c:v>30.8</c:v>
                </c:pt>
                <c:pt idx="16">
                  <c:v>17.5</c:v>
                </c:pt>
                <c:pt idx="17">
                  <c:v>12.8</c:v>
                </c:pt>
                <c:pt idx="18">
                  <c:v>39.700000000000003</c:v>
                </c:pt>
                <c:pt idx="19">
                  <c:v>31</c:v>
                </c:pt>
                <c:pt idx="20">
                  <c:v>51.9</c:v>
                </c:pt>
                <c:pt idx="21">
                  <c:v>11.1</c:v>
                </c:pt>
                <c:pt idx="22">
                  <c:v>18.899999999999999</c:v>
                </c:pt>
                <c:pt idx="23">
                  <c:v>46.1</c:v>
                </c:pt>
                <c:pt idx="24">
                  <c:v>21.1</c:v>
                </c:pt>
                <c:pt idx="25">
                  <c:v>29.7</c:v>
                </c:pt>
                <c:pt idx="26">
                  <c:v>36.5</c:v>
                </c:pt>
                <c:pt idx="27">
                  <c:v>26.5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08071552"/>
        <c:axId val="108073344"/>
      </c:barChart>
      <c:catAx>
        <c:axId val="108071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>
                <a:solidFill>
                  <a:srgbClr val="663300"/>
                </a:solidFill>
              </a:defRPr>
            </a:pPr>
            <a:endParaRPr lang="ru-RU"/>
          </a:p>
        </c:txPr>
        <c:crossAx val="108073344"/>
        <c:crosses val="autoZero"/>
        <c:auto val="1"/>
        <c:lblAlgn val="ctr"/>
        <c:lblOffset val="100"/>
        <c:noMultiLvlLbl val="0"/>
      </c:catAx>
      <c:valAx>
        <c:axId val="10807334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080715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'Доход общий Архангельск'!$L$4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 общий Архангельск'!$K$5:$K$14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'Доход общий Архангельск'!$L$5:$L$14</c:f>
              <c:numCache>
                <c:formatCode>0.0</c:formatCode>
                <c:ptCount val="10"/>
                <c:pt idx="0">
                  <c:v>622.48649999999998</c:v>
                </c:pt>
                <c:pt idx="1">
                  <c:v>591.10122999999965</c:v>
                </c:pt>
                <c:pt idx="2">
                  <c:v>772.41579999999999</c:v>
                </c:pt>
                <c:pt idx="3">
                  <c:v>794.7380390000003</c:v>
                </c:pt>
                <c:pt idx="4">
                  <c:v>752.45799999999952</c:v>
                </c:pt>
                <c:pt idx="5">
                  <c:v>641.61986999999999</c:v>
                </c:pt>
                <c:pt idx="6">
                  <c:v>614.41780000000006</c:v>
                </c:pt>
                <c:pt idx="7">
                  <c:v>634.83680723999998</c:v>
                </c:pt>
                <c:pt idx="8">
                  <c:v>694.30249999999967</c:v>
                </c:pt>
                <c:pt idx="9">
                  <c:v>746.2665999999997</c:v>
                </c:pt>
              </c:numCache>
            </c:numRef>
          </c:val>
        </c:ser>
        <c:ser>
          <c:idx val="1"/>
          <c:order val="1"/>
          <c:tx>
            <c:strRef>
              <c:f>'Доход общий Архангельск'!$M$4</c:f>
              <c:strCache>
                <c:ptCount val="1"/>
                <c:pt idx="0">
                  <c:v>Бюджеты субъектов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'Доход общий Архангельск'!$K$5:$K$14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'Доход общий Архангельск'!$M$5:$M$14</c:f>
              <c:numCache>
                <c:formatCode>0.0</c:formatCode>
                <c:ptCount val="10"/>
                <c:pt idx="0">
                  <c:v>447.78250000000003</c:v>
                </c:pt>
                <c:pt idx="1">
                  <c:v>388.70529999999985</c:v>
                </c:pt>
                <c:pt idx="2">
                  <c:v>475.8603</c:v>
                </c:pt>
                <c:pt idx="3">
                  <c:v>471.81180000000001</c:v>
                </c:pt>
                <c:pt idx="4">
                  <c:v>408.39819999999963</c:v>
                </c:pt>
                <c:pt idx="5">
                  <c:v>397.43954999999977</c:v>
                </c:pt>
                <c:pt idx="6">
                  <c:v>341.04020000000008</c:v>
                </c:pt>
                <c:pt idx="7">
                  <c:v>236.37578970999999</c:v>
                </c:pt>
                <c:pt idx="8">
                  <c:v>452.20780000000002</c:v>
                </c:pt>
                <c:pt idx="9">
                  <c:v>472.11919999999981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46720"/>
        <c:axId val="152848256"/>
      </c:barChart>
      <c:catAx>
        <c:axId val="15284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848256"/>
        <c:crosses val="autoZero"/>
        <c:auto val="1"/>
        <c:lblAlgn val="ctr"/>
        <c:lblOffset val="100"/>
        <c:noMultiLvlLbl val="0"/>
      </c:catAx>
      <c:valAx>
        <c:axId val="15284825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528467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4590358474146396"/>
          <c:w val="0.47156288259980361"/>
          <c:h val="0.51681806688601051"/>
        </c:manualLayout>
      </c:layout>
      <c:pieChart>
        <c:varyColors val="1"/>
        <c:ser>
          <c:idx val="0"/>
          <c:order val="0"/>
          <c:tx>
            <c:strRef>
              <c:f>'Структура платежей'!$C$3</c:f>
              <c:strCache>
                <c:ptCount val="1"/>
                <c:pt idx="0">
                  <c:v>тыс. руб.</c:v>
                </c:pt>
              </c:strCache>
            </c:strRef>
          </c:tx>
          <c:explosion val="34"/>
          <c:dPt>
            <c:idx val="0"/>
            <c:bubble3D val="0"/>
            <c:explosion val="10"/>
            <c:spPr>
              <a:solidFill>
                <a:srgbClr val="92D050"/>
              </a:solidFill>
            </c:spPr>
          </c:dPt>
          <c:dPt>
            <c:idx val="1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3"/>
            <c:bubble3D val="0"/>
            <c:spPr>
              <a:solidFill>
                <a:schemeClr val="tx1"/>
              </a:solidFill>
            </c:spPr>
          </c:dPt>
          <c:dPt>
            <c:idx val="18"/>
            <c:bubble3D val="0"/>
            <c:spPr>
              <a:solidFill>
                <a:schemeClr val="accent1"/>
              </a:solidFill>
            </c:spPr>
          </c:dPt>
          <c:dPt>
            <c:idx val="19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1"/>
              <c:layout>
                <c:manualLayout>
                  <c:x val="-2.5975389439956406E-2"/>
                  <c:y val="-0.128233096312584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928580265869763E-3"/>
                  <c:y val="-4.04197608073132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821259628090461E-2"/>
                  <c:y val="-8.75761484158452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571440354493434E-3"/>
                  <c:y val="-0.127995909223158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931144970515053E-2"/>
                  <c:y val="-0.104855302684183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750928861165093E-2"/>
                  <c:y val="-7.10991023881097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5.4107150221558126E-2"/>
                  <c:y val="-4.04197608073132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7092866274732113E-2"/>
                  <c:y val="-3.3683134006094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3807146097485601E-2"/>
                  <c:y val="-4.71563876085320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2985716053173946E-2"/>
                  <c:y val="-2.69465072048754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5962105234465772E-2"/>
                  <c:y val="2.68235987566060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0802910999761401E-2"/>
                  <c:y val="-2.0096028750592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6"/>
              <c:layout>
                <c:manualLayout>
                  <c:x val="3.8954903364352186E-2"/>
                  <c:y val="-1.6863855689922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0815523059617584E-2"/>
                  <c:y val="-5.0488690427829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2981393336218117E-2"/>
                  <c:y val="4.02560914915244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3.68671259801006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layout>
                <c:manualLayout>
                  <c:x val="-1.9471145652248053E-2"/>
                  <c:y val="5.03225050831612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платежей'!$B$4:$B$25</c:f>
              <c:strCache>
                <c:ptCount val="22"/>
                <c:pt idx="0">
                  <c:v>Заготовка древесины </c:v>
                </c:pt>
                <c:pt idx="1">
                  <c:v>Заготовка живицы </c:v>
                </c:pt>
                <c:pt idx="2">
                  <c:v>Заготовка и сбор недревесных лесных ресурсов</c:v>
                </c:pt>
                <c:pt idx="3">
                  <c:v>Заготовка пищевых лесных ресурсов и сбор лекарственных растений</c:v>
                </c:pt>
                <c:pt idx="4">
                  <c:v>Осуществление видов деятельности в сфере охотничьего хозяйства </c:v>
                </c:pt>
                <c:pt idx="5">
                  <c:v>Ведение сельского хозяйства </c:v>
                </c:pt>
                <c:pt idx="6">
                  <c:v>Осуществление научно-исследовательской деятельности, образовательной деятельности</c:v>
                </c:pt>
                <c:pt idx="7">
                  <c:v>Осуществление рекреационной деятельности</c:v>
                </c:pt>
                <c:pt idx="8">
                  <c:v>Создание лесных плантаций и их эксплуатация </c:v>
                </c:pt>
                <c:pt idx="9">
                  <c:v>Выращивание лесных плодовых, ягодных, декоративных растений, лекарственных растений </c:v>
                </c:pt>
                <c:pt idx="10">
                  <c:v>Выращивание посадочного материала лесных растений (саженцев, сеянцев) </c:v>
                </c:pt>
                <c:pt idx="11">
                  <c:v>Выполнение работ по геологическому изучению недр, разработка месторождений полезных ископаемых</c:v>
                </c:pt>
                <c:pt idx="12">
                  <c:v>Строительство и эксплуатация водохранилищ и иных искусственных водных объектов, а также гидротехнических сооружений и специализированных портов</c:v>
                </c:pt>
                <c:pt idx="13">
                  <c:v>Строительство, реконструкция,  эксплуатация линейных объектов</c:v>
                </c:pt>
                <c:pt idx="14">
                  <c:v>Переработка древесины и иных лесных ресурсов</c:v>
                </c:pt>
                <c:pt idx="15">
                  <c:v>Осуществление религиозной деятельности </c:v>
                </c:pt>
                <c:pt idx="16">
                  <c:v>Выполнение  изыскательских  работ</c:v>
                </c:pt>
                <c:pt idx="17">
                  <c:v>Прочие доходы от оказания платных услуг и компенсаций затрат государства - всего, тыс. руб.</c:v>
                </c:pt>
                <c:pt idx="18">
                  <c:v>Прочие поступления от денежных взысканий и иных сумм в возмещение ущерба</c:v>
                </c:pt>
                <c:pt idx="19">
                  <c:v>Денежные взыскания за нарушение лесного законодательства, установленные на лесных участках, находящихся в федеральной собственности</c:v>
                </c:pt>
                <c:pt idx="20">
                  <c:v>Доходы от реализации древесины, полученной при проведении мероприятий по охране, защите, воспроизводству лесов</c:v>
                </c:pt>
                <c:pt idx="21">
                  <c:v>Прочие неналоговые доходы бюджетной системы РФ</c:v>
                </c:pt>
              </c:strCache>
            </c:strRef>
          </c:cat>
          <c:val>
            <c:numRef>
              <c:f>'Структура платежей'!$C$4:$C$25</c:f>
              <c:numCache>
                <c:formatCode>0</c:formatCode>
                <c:ptCount val="22"/>
                <c:pt idx="0">
                  <c:v>1080911.8</c:v>
                </c:pt>
                <c:pt idx="1">
                  <c:v>6.8</c:v>
                </c:pt>
                <c:pt idx="2">
                  <c:v>828.3</c:v>
                </c:pt>
                <c:pt idx="3">
                  <c:v>266.5</c:v>
                </c:pt>
                <c:pt idx="4">
                  <c:v>9.6</c:v>
                </c:pt>
                <c:pt idx="5">
                  <c:v>154.69999999999999</c:v>
                </c:pt>
                <c:pt idx="6">
                  <c:v>322.10000000000002</c:v>
                </c:pt>
                <c:pt idx="7">
                  <c:v>2392.6</c:v>
                </c:pt>
                <c:pt idx="8">
                  <c:v>0</c:v>
                </c:pt>
                <c:pt idx="9">
                  <c:v>68.599999999999994</c:v>
                </c:pt>
                <c:pt idx="10">
                  <c:v>32</c:v>
                </c:pt>
                <c:pt idx="11">
                  <c:v>68010.100000000006</c:v>
                </c:pt>
                <c:pt idx="12">
                  <c:v>79.2</c:v>
                </c:pt>
                <c:pt idx="13">
                  <c:v>13846.4</c:v>
                </c:pt>
                <c:pt idx="14">
                  <c:v>81.400000000000006</c:v>
                </c:pt>
                <c:pt idx="15">
                  <c:v>0</c:v>
                </c:pt>
                <c:pt idx="16">
                  <c:v>2.2000000000000002</c:v>
                </c:pt>
                <c:pt idx="17">
                  <c:v>201.9</c:v>
                </c:pt>
                <c:pt idx="18">
                  <c:v>20246.900000000001</c:v>
                </c:pt>
                <c:pt idx="19">
                  <c:v>30666.6</c:v>
                </c:pt>
                <c:pt idx="20">
                  <c:v>0</c:v>
                </c:pt>
                <c:pt idx="21">
                  <c:v>249.1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legend>
      <c:legendPos val="b"/>
      <c:layout>
        <c:manualLayout>
          <c:xMode val="edge"/>
          <c:yMode val="edge"/>
          <c:x val="0.48339932627049681"/>
          <c:y val="8.2191504924807252E-4"/>
          <c:w val="0.50605843471122336"/>
          <c:h val="0.9991780410735146"/>
        </c:manualLayout>
      </c:layout>
      <c:overlay val="0"/>
      <c:txPr>
        <a:bodyPr/>
        <a:lstStyle/>
        <a:p>
          <a:pPr>
            <a:defRPr sz="70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76408085302543E-2"/>
          <c:y val="1.7746992607416062E-2"/>
          <c:w val="0.83815824126052241"/>
          <c:h val="0.45771214924458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'Повреждено-погибло'!$C$6</c:f>
              <c:strCache>
                <c:ptCount val="1"/>
                <c:pt idx="0">
                  <c:v>Вредные организмы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multiLvlStrRef>
              <c:f>'Повреждено-погибло'!$D$4:$W$5</c:f>
              <c:multiLvlStrCache>
                <c:ptCount val="20"/>
                <c:lvl>
                  <c:pt idx="0">
                    <c:v>Повреждено</c:v>
                  </c:pt>
                  <c:pt idx="1">
                    <c:v>Погибло</c:v>
                  </c:pt>
                  <c:pt idx="2">
                    <c:v>Повреждено</c:v>
                  </c:pt>
                  <c:pt idx="3">
                    <c:v>Погибло</c:v>
                  </c:pt>
                  <c:pt idx="4">
                    <c:v>Повреждено</c:v>
                  </c:pt>
                  <c:pt idx="5">
                    <c:v>Погибло</c:v>
                  </c:pt>
                  <c:pt idx="6">
                    <c:v>Повреждено</c:v>
                  </c:pt>
                  <c:pt idx="7">
                    <c:v>Погибло</c:v>
                  </c:pt>
                  <c:pt idx="8">
                    <c:v>Повреждено</c:v>
                  </c:pt>
                  <c:pt idx="9">
                    <c:v>Погибло</c:v>
                  </c:pt>
                  <c:pt idx="10">
                    <c:v>Повреждено</c:v>
                  </c:pt>
                  <c:pt idx="11">
                    <c:v>Погибло</c:v>
                  </c:pt>
                  <c:pt idx="12">
                    <c:v>Повреждено</c:v>
                  </c:pt>
                  <c:pt idx="13">
                    <c:v>Погибло</c:v>
                  </c:pt>
                  <c:pt idx="14">
                    <c:v>Повреждено</c:v>
                  </c:pt>
                  <c:pt idx="15">
                    <c:v>Погибло</c:v>
                  </c:pt>
                  <c:pt idx="16">
                    <c:v>Повреждено</c:v>
                  </c:pt>
                  <c:pt idx="17">
                    <c:v>Погибло</c:v>
                  </c:pt>
                  <c:pt idx="18">
                    <c:v>Повреждено</c:v>
                  </c:pt>
                  <c:pt idx="19">
                    <c:v>Погибло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4">
                    <c:v>2010</c:v>
                  </c:pt>
                  <c:pt idx="6">
                    <c:v>2011</c:v>
                  </c:pt>
                  <c:pt idx="8">
                    <c:v>2012</c:v>
                  </c:pt>
                  <c:pt idx="10">
                    <c:v>2013</c:v>
                  </c:pt>
                  <c:pt idx="12">
                    <c:v>2014</c:v>
                  </c:pt>
                  <c:pt idx="14">
                    <c:v>2015</c:v>
                  </c:pt>
                  <c:pt idx="1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'Повреждено-погибло'!$D$6:$W$6</c:f>
              <c:numCache>
                <c:formatCode>0</c:formatCode>
                <c:ptCount val="20"/>
                <c:pt idx="0">
                  <c:v>25477.200000000001</c:v>
                </c:pt>
                <c:pt idx="1">
                  <c:v>17956</c:v>
                </c:pt>
                <c:pt idx="2">
                  <c:v>70.900000000000006</c:v>
                </c:pt>
                <c:pt idx="3">
                  <c:v>67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2"/>
          <c:order val="2"/>
          <c:tx>
            <c:strRef>
              <c:f>'Повреждено-погибло'!$C$8</c:f>
              <c:strCache>
                <c:ptCount val="1"/>
                <c:pt idx="0">
                  <c:v>Неблагоприятные почвенно-климатические воздействия</c:v>
                </c:pt>
              </c:strCache>
            </c:strRef>
          </c:tx>
          <c:spPr>
            <a:solidFill>
              <a:srgbClr val="C00000"/>
            </a:solidFill>
            <a:ln w="38100">
              <a:noFill/>
            </a:ln>
          </c:spPr>
          <c:invertIfNegative val="0"/>
          <c:dLbls>
            <c:dLbl>
              <c:idx val="19"/>
              <c:layout>
                <c:manualLayout>
                  <c:x val="-3.1832968653674821E-3"/>
                  <c:y val="-7.6206537718762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'Повреждено-погибло'!$D$4:$W$5</c:f>
              <c:multiLvlStrCache>
                <c:ptCount val="20"/>
                <c:lvl>
                  <c:pt idx="0">
                    <c:v>Повреждено</c:v>
                  </c:pt>
                  <c:pt idx="1">
                    <c:v>Погибло</c:v>
                  </c:pt>
                  <c:pt idx="2">
                    <c:v>Повреждено</c:v>
                  </c:pt>
                  <c:pt idx="3">
                    <c:v>Погибло</c:v>
                  </c:pt>
                  <c:pt idx="4">
                    <c:v>Повреждено</c:v>
                  </c:pt>
                  <c:pt idx="5">
                    <c:v>Погибло</c:v>
                  </c:pt>
                  <c:pt idx="6">
                    <c:v>Повреждено</c:v>
                  </c:pt>
                  <c:pt idx="7">
                    <c:v>Погибло</c:v>
                  </c:pt>
                  <c:pt idx="8">
                    <c:v>Повреждено</c:v>
                  </c:pt>
                  <c:pt idx="9">
                    <c:v>Погибло</c:v>
                  </c:pt>
                  <c:pt idx="10">
                    <c:v>Повреждено</c:v>
                  </c:pt>
                  <c:pt idx="11">
                    <c:v>Погибло</c:v>
                  </c:pt>
                  <c:pt idx="12">
                    <c:v>Повреждено</c:v>
                  </c:pt>
                  <c:pt idx="13">
                    <c:v>Погибло</c:v>
                  </c:pt>
                  <c:pt idx="14">
                    <c:v>Повреждено</c:v>
                  </c:pt>
                  <c:pt idx="15">
                    <c:v>Погибло</c:v>
                  </c:pt>
                  <c:pt idx="16">
                    <c:v>Повреждено</c:v>
                  </c:pt>
                  <c:pt idx="17">
                    <c:v>Погибло</c:v>
                  </c:pt>
                  <c:pt idx="18">
                    <c:v>Повреждено</c:v>
                  </c:pt>
                  <c:pt idx="19">
                    <c:v>Погибло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4">
                    <c:v>2010</c:v>
                  </c:pt>
                  <c:pt idx="6">
                    <c:v>2011</c:v>
                  </c:pt>
                  <c:pt idx="8">
                    <c:v>2012</c:v>
                  </c:pt>
                  <c:pt idx="10">
                    <c:v>2013</c:v>
                  </c:pt>
                  <c:pt idx="12">
                    <c:v>2014</c:v>
                  </c:pt>
                  <c:pt idx="14">
                    <c:v>2015</c:v>
                  </c:pt>
                  <c:pt idx="1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'Повреждено-погибло'!$D$8:$W$8</c:f>
              <c:numCache>
                <c:formatCode>0</c:formatCode>
                <c:ptCount val="20"/>
                <c:pt idx="0">
                  <c:v>2603</c:v>
                </c:pt>
                <c:pt idx="1">
                  <c:v>2121</c:v>
                </c:pt>
                <c:pt idx="2">
                  <c:v>18281.900000000001</c:v>
                </c:pt>
                <c:pt idx="3">
                  <c:v>15829.1</c:v>
                </c:pt>
                <c:pt idx="4">
                  <c:v>24257.1</c:v>
                </c:pt>
                <c:pt idx="5">
                  <c:v>21436.2</c:v>
                </c:pt>
                <c:pt idx="6">
                  <c:v>8527.2999999999938</c:v>
                </c:pt>
                <c:pt idx="7">
                  <c:v>8176.1</c:v>
                </c:pt>
                <c:pt idx="8">
                  <c:v>9557</c:v>
                </c:pt>
                <c:pt idx="9">
                  <c:v>7962</c:v>
                </c:pt>
                <c:pt idx="10">
                  <c:v>6224.25</c:v>
                </c:pt>
                <c:pt idx="11">
                  <c:v>2353.9499999999998</c:v>
                </c:pt>
                <c:pt idx="12">
                  <c:v>6507.1</c:v>
                </c:pt>
                <c:pt idx="13">
                  <c:v>3407.3</c:v>
                </c:pt>
                <c:pt idx="14">
                  <c:v>8649.4</c:v>
                </c:pt>
                <c:pt idx="15">
                  <c:v>6363.2</c:v>
                </c:pt>
                <c:pt idx="16">
                  <c:v>5242.5</c:v>
                </c:pt>
                <c:pt idx="17">
                  <c:v>4941.6000000000004</c:v>
                </c:pt>
                <c:pt idx="18">
                  <c:v>625.4</c:v>
                </c:pt>
                <c:pt idx="19">
                  <c:v>160.69999999999999</c:v>
                </c:pt>
              </c:numCache>
            </c:numRef>
          </c:val>
        </c:ser>
        <c:ser>
          <c:idx val="3"/>
          <c:order val="3"/>
          <c:tx>
            <c:strRef>
              <c:f>'Повреждено-погибло'!$C$9</c:f>
              <c:strCache>
                <c:ptCount val="1"/>
                <c:pt idx="0">
                  <c:v>Лесные пожары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multiLvlStrRef>
              <c:f>'Повреждено-погибло'!$D$4:$W$5</c:f>
              <c:multiLvlStrCache>
                <c:ptCount val="20"/>
                <c:lvl>
                  <c:pt idx="0">
                    <c:v>Повреждено</c:v>
                  </c:pt>
                  <c:pt idx="1">
                    <c:v>Погибло</c:v>
                  </c:pt>
                  <c:pt idx="2">
                    <c:v>Повреждено</c:v>
                  </c:pt>
                  <c:pt idx="3">
                    <c:v>Погибло</c:v>
                  </c:pt>
                  <c:pt idx="4">
                    <c:v>Повреждено</c:v>
                  </c:pt>
                  <c:pt idx="5">
                    <c:v>Погибло</c:v>
                  </c:pt>
                  <c:pt idx="6">
                    <c:v>Повреждено</c:v>
                  </c:pt>
                  <c:pt idx="7">
                    <c:v>Погибло</c:v>
                  </c:pt>
                  <c:pt idx="8">
                    <c:v>Повреждено</c:v>
                  </c:pt>
                  <c:pt idx="9">
                    <c:v>Погибло</c:v>
                  </c:pt>
                  <c:pt idx="10">
                    <c:v>Повреждено</c:v>
                  </c:pt>
                  <c:pt idx="11">
                    <c:v>Погибло</c:v>
                  </c:pt>
                  <c:pt idx="12">
                    <c:v>Повреждено</c:v>
                  </c:pt>
                  <c:pt idx="13">
                    <c:v>Погибло</c:v>
                  </c:pt>
                  <c:pt idx="14">
                    <c:v>Повреждено</c:v>
                  </c:pt>
                  <c:pt idx="15">
                    <c:v>Погибло</c:v>
                  </c:pt>
                  <c:pt idx="16">
                    <c:v>Повреждено</c:v>
                  </c:pt>
                  <c:pt idx="17">
                    <c:v>Погибло</c:v>
                  </c:pt>
                  <c:pt idx="18">
                    <c:v>Повреждено</c:v>
                  </c:pt>
                  <c:pt idx="19">
                    <c:v>Погибло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4">
                    <c:v>2010</c:v>
                  </c:pt>
                  <c:pt idx="6">
                    <c:v>2011</c:v>
                  </c:pt>
                  <c:pt idx="8">
                    <c:v>2012</c:v>
                  </c:pt>
                  <c:pt idx="10">
                    <c:v>2013</c:v>
                  </c:pt>
                  <c:pt idx="12">
                    <c:v>2014</c:v>
                  </c:pt>
                  <c:pt idx="14">
                    <c:v>2015</c:v>
                  </c:pt>
                  <c:pt idx="1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'Повреждено-погибло'!$D$9:$W$9</c:f>
              <c:numCache>
                <c:formatCode>0</c:formatCode>
                <c:ptCount val="20"/>
                <c:pt idx="0">
                  <c:v>837</c:v>
                </c:pt>
                <c:pt idx="1">
                  <c:v>136</c:v>
                </c:pt>
                <c:pt idx="2">
                  <c:v>14.4</c:v>
                </c:pt>
                <c:pt idx="3">
                  <c:v>5.4</c:v>
                </c:pt>
                <c:pt idx="4">
                  <c:v>3163</c:v>
                </c:pt>
                <c:pt idx="5">
                  <c:v>3163</c:v>
                </c:pt>
                <c:pt idx="6">
                  <c:v>19448.8</c:v>
                </c:pt>
                <c:pt idx="7">
                  <c:v>19112.400000000001</c:v>
                </c:pt>
                <c:pt idx="8">
                  <c:v>12493.8</c:v>
                </c:pt>
                <c:pt idx="9">
                  <c:v>10891.3</c:v>
                </c:pt>
                <c:pt idx="10">
                  <c:v>1838.6699999999998</c:v>
                </c:pt>
                <c:pt idx="11">
                  <c:v>1377.04</c:v>
                </c:pt>
                <c:pt idx="12">
                  <c:v>1402.6</c:v>
                </c:pt>
                <c:pt idx="13">
                  <c:v>953.5</c:v>
                </c:pt>
                <c:pt idx="14">
                  <c:v>339.5</c:v>
                </c:pt>
                <c:pt idx="15">
                  <c:v>209.8</c:v>
                </c:pt>
                <c:pt idx="16">
                  <c:v>51.7</c:v>
                </c:pt>
                <c:pt idx="17">
                  <c:v>51.7</c:v>
                </c:pt>
                <c:pt idx="1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090304"/>
        <c:axId val="155088768"/>
      </c:barChart>
      <c:lineChart>
        <c:grouping val="standard"/>
        <c:varyColors val="0"/>
        <c:ser>
          <c:idx val="1"/>
          <c:order val="1"/>
          <c:tx>
            <c:strRef>
              <c:f>'Повреждено-погибло'!$C$7</c:f>
              <c:strCache>
                <c:ptCount val="1"/>
                <c:pt idx="0">
                  <c:v>Болезни леса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rgbClr val="00B0F0"/>
                </a:solidFill>
              </a:ln>
            </c:spPr>
          </c:marker>
          <c:cat>
            <c:multiLvlStrRef>
              <c:f>'Повреждено-погибло'!$D$4:$W$5</c:f>
              <c:multiLvlStrCache>
                <c:ptCount val="20"/>
                <c:lvl>
                  <c:pt idx="0">
                    <c:v>Повреждено</c:v>
                  </c:pt>
                  <c:pt idx="1">
                    <c:v>Погибло</c:v>
                  </c:pt>
                  <c:pt idx="2">
                    <c:v>Повреждено</c:v>
                  </c:pt>
                  <c:pt idx="3">
                    <c:v>Погибло</c:v>
                  </c:pt>
                  <c:pt idx="4">
                    <c:v>Повреждено</c:v>
                  </c:pt>
                  <c:pt idx="5">
                    <c:v>Погибло</c:v>
                  </c:pt>
                  <c:pt idx="6">
                    <c:v>Повреждено</c:v>
                  </c:pt>
                  <c:pt idx="7">
                    <c:v>Погибло</c:v>
                  </c:pt>
                  <c:pt idx="8">
                    <c:v>Повреждено</c:v>
                  </c:pt>
                  <c:pt idx="9">
                    <c:v>Погибло</c:v>
                  </c:pt>
                  <c:pt idx="10">
                    <c:v>Повреждено</c:v>
                  </c:pt>
                  <c:pt idx="11">
                    <c:v>Погибло</c:v>
                  </c:pt>
                  <c:pt idx="12">
                    <c:v>Повреждено</c:v>
                  </c:pt>
                  <c:pt idx="13">
                    <c:v>Погибло</c:v>
                  </c:pt>
                  <c:pt idx="14">
                    <c:v>Повреждено</c:v>
                  </c:pt>
                  <c:pt idx="15">
                    <c:v>Погибло</c:v>
                  </c:pt>
                  <c:pt idx="16">
                    <c:v>Повреждено</c:v>
                  </c:pt>
                  <c:pt idx="17">
                    <c:v>Погибло</c:v>
                  </c:pt>
                  <c:pt idx="18">
                    <c:v>Повреждено</c:v>
                  </c:pt>
                  <c:pt idx="19">
                    <c:v>Погибло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4">
                    <c:v>2010</c:v>
                  </c:pt>
                  <c:pt idx="6">
                    <c:v>2011</c:v>
                  </c:pt>
                  <c:pt idx="8">
                    <c:v>2012</c:v>
                  </c:pt>
                  <c:pt idx="10">
                    <c:v>2013</c:v>
                  </c:pt>
                  <c:pt idx="12">
                    <c:v>2014</c:v>
                  </c:pt>
                  <c:pt idx="14">
                    <c:v>2015</c:v>
                  </c:pt>
                  <c:pt idx="1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'Повреждено-погибло'!$D$7:$W$7</c:f>
              <c:numCache>
                <c:formatCode>0</c:formatCode>
                <c:ptCount val="20"/>
                <c:pt idx="0">
                  <c:v>1951</c:v>
                </c:pt>
                <c:pt idx="1">
                  <c:v>61</c:v>
                </c:pt>
                <c:pt idx="2">
                  <c:v>339.9</c:v>
                </c:pt>
                <c:pt idx="3">
                  <c:v>325.89999999999981</c:v>
                </c:pt>
                <c:pt idx="4">
                  <c:v>992.8</c:v>
                </c:pt>
                <c:pt idx="5">
                  <c:v>184.2</c:v>
                </c:pt>
                <c:pt idx="6">
                  <c:v>269</c:v>
                </c:pt>
                <c:pt idx="7">
                  <c:v>269</c:v>
                </c:pt>
                <c:pt idx="8">
                  <c:v>27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53</c:v>
                </c:pt>
                <c:pt idx="13">
                  <c:v>53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'Повреждено-погибло'!$C$10</c:f>
              <c:strCache>
                <c:ptCount val="1"/>
                <c:pt idx="0">
                  <c:v>Антропогенные факторы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rgbClr val="00B050"/>
                </a:solidFill>
              </a:ln>
            </c:spPr>
          </c:marker>
          <c:dLbls>
            <c:dLbl>
              <c:idx val="19"/>
              <c:layout>
                <c:manualLayout>
                  <c:x val="-2.387472649025604E-2"/>
                  <c:y val="-5.2141315281258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'Повреждено-погибло'!$D$4:$W$5</c:f>
              <c:multiLvlStrCache>
                <c:ptCount val="20"/>
                <c:lvl>
                  <c:pt idx="0">
                    <c:v>Повреждено</c:v>
                  </c:pt>
                  <c:pt idx="1">
                    <c:v>Погибло</c:v>
                  </c:pt>
                  <c:pt idx="2">
                    <c:v>Повреждено</c:v>
                  </c:pt>
                  <c:pt idx="3">
                    <c:v>Погибло</c:v>
                  </c:pt>
                  <c:pt idx="4">
                    <c:v>Повреждено</c:v>
                  </c:pt>
                  <c:pt idx="5">
                    <c:v>Погибло</c:v>
                  </c:pt>
                  <c:pt idx="6">
                    <c:v>Повреждено</c:v>
                  </c:pt>
                  <c:pt idx="7">
                    <c:v>Погибло</c:v>
                  </c:pt>
                  <c:pt idx="8">
                    <c:v>Повреждено</c:v>
                  </c:pt>
                  <c:pt idx="9">
                    <c:v>Погибло</c:v>
                  </c:pt>
                  <c:pt idx="10">
                    <c:v>Повреждено</c:v>
                  </c:pt>
                  <c:pt idx="11">
                    <c:v>Погибло</c:v>
                  </c:pt>
                  <c:pt idx="12">
                    <c:v>Повреждено</c:v>
                  </c:pt>
                  <c:pt idx="13">
                    <c:v>Погибло</c:v>
                  </c:pt>
                  <c:pt idx="14">
                    <c:v>Повреждено</c:v>
                  </c:pt>
                  <c:pt idx="15">
                    <c:v>Погибло</c:v>
                  </c:pt>
                  <c:pt idx="16">
                    <c:v>Повреждено</c:v>
                  </c:pt>
                  <c:pt idx="17">
                    <c:v>Погибло</c:v>
                  </c:pt>
                  <c:pt idx="18">
                    <c:v>Повреждено</c:v>
                  </c:pt>
                  <c:pt idx="19">
                    <c:v>Погибло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4">
                    <c:v>2010</c:v>
                  </c:pt>
                  <c:pt idx="6">
                    <c:v>2011</c:v>
                  </c:pt>
                  <c:pt idx="8">
                    <c:v>2012</c:v>
                  </c:pt>
                  <c:pt idx="10">
                    <c:v>2013</c:v>
                  </c:pt>
                  <c:pt idx="12">
                    <c:v>2014</c:v>
                  </c:pt>
                  <c:pt idx="14">
                    <c:v>2015</c:v>
                  </c:pt>
                  <c:pt idx="1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'Повреждено-погибло'!$D$10:$W$10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821.1</c:v>
                </c:pt>
                <c:pt idx="3">
                  <c:v>131.5</c:v>
                </c:pt>
                <c:pt idx="4">
                  <c:v>213.4</c:v>
                </c:pt>
                <c:pt idx="5">
                  <c:v>156.5</c:v>
                </c:pt>
                <c:pt idx="6">
                  <c:v>46.6</c:v>
                </c:pt>
                <c:pt idx="7">
                  <c:v>32.1</c:v>
                </c:pt>
                <c:pt idx="8">
                  <c:v>201</c:v>
                </c:pt>
                <c:pt idx="9">
                  <c:v>117.9</c:v>
                </c:pt>
                <c:pt idx="10">
                  <c:v>782.9</c:v>
                </c:pt>
                <c:pt idx="11">
                  <c:v>50.9</c:v>
                </c:pt>
                <c:pt idx="12">
                  <c:v>62.2</c:v>
                </c:pt>
                <c:pt idx="13">
                  <c:v>40.200000000000003</c:v>
                </c:pt>
                <c:pt idx="14">
                  <c:v>171.5</c:v>
                </c:pt>
                <c:pt idx="15">
                  <c:v>120</c:v>
                </c:pt>
                <c:pt idx="16">
                  <c:v>0</c:v>
                </c:pt>
                <c:pt idx="17">
                  <c:v>0</c:v>
                </c:pt>
                <c:pt idx="18">
                  <c:v>52.5</c:v>
                </c:pt>
                <c:pt idx="19">
                  <c:v>52.5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'Повреждено-погибло'!$C$11</c:f>
              <c:strCache>
                <c:ptCount val="1"/>
                <c:pt idx="0">
                  <c:v>Непатогенные факторы</c:v>
                </c:pt>
              </c:strCache>
            </c:strRef>
          </c:tx>
          <c:spPr>
            <a:ln w="38100">
              <a:solidFill>
                <a:schemeClr val="bg2">
                  <a:lumMod val="75000"/>
                </a:schemeClr>
              </a:solidFill>
            </a:ln>
          </c:spPr>
          <c:marker>
            <c:symbol val="circle"/>
            <c:size val="7"/>
            <c:spPr>
              <a:solidFill>
                <a:sysClr val="window" lastClr="FFFFFF"/>
              </a:solidFill>
              <a:ln w="31750">
                <a:solidFill>
                  <a:schemeClr val="bg2">
                    <a:lumMod val="75000"/>
                  </a:schemeClr>
                </a:solidFill>
              </a:ln>
            </c:spPr>
          </c:marker>
          <c:cat>
            <c:multiLvlStrRef>
              <c:f>'Повреждено-погибло'!$D$4:$W$5</c:f>
              <c:multiLvlStrCache>
                <c:ptCount val="20"/>
                <c:lvl>
                  <c:pt idx="0">
                    <c:v>Повреждено</c:v>
                  </c:pt>
                  <c:pt idx="1">
                    <c:v>Погибло</c:v>
                  </c:pt>
                  <c:pt idx="2">
                    <c:v>Повреждено</c:v>
                  </c:pt>
                  <c:pt idx="3">
                    <c:v>Погибло</c:v>
                  </c:pt>
                  <c:pt idx="4">
                    <c:v>Повреждено</c:v>
                  </c:pt>
                  <c:pt idx="5">
                    <c:v>Погибло</c:v>
                  </c:pt>
                  <c:pt idx="6">
                    <c:v>Повреждено</c:v>
                  </c:pt>
                  <c:pt idx="7">
                    <c:v>Погибло</c:v>
                  </c:pt>
                  <c:pt idx="8">
                    <c:v>Повреждено</c:v>
                  </c:pt>
                  <c:pt idx="9">
                    <c:v>Погибло</c:v>
                  </c:pt>
                  <c:pt idx="10">
                    <c:v>Повреждено</c:v>
                  </c:pt>
                  <c:pt idx="11">
                    <c:v>Погибло</c:v>
                  </c:pt>
                  <c:pt idx="12">
                    <c:v>Повреждено</c:v>
                  </c:pt>
                  <c:pt idx="13">
                    <c:v>Погибло</c:v>
                  </c:pt>
                  <c:pt idx="14">
                    <c:v>Повреждено</c:v>
                  </c:pt>
                  <c:pt idx="15">
                    <c:v>Погибло</c:v>
                  </c:pt>
                  <c:pt idx="16">
                    <c:v>Повреждено</c:v>
                  </c:pt>
                  <c:pt idx="17">
                    <c:v>Погибло</c:v>
                  </c:pt>
                  <c:pt idx="18">
                    <c:v>Повреждено</c:v>
                  </c:pt>
                  <c:pt idx="19">
                    <c:v>Погибло</c:v>
                  </c:pt>
                </c:lvl>
                <c:lvl>
                  <c:pt idx="0">
                    <c:v>2008</c:v>
                  </c:pt>
                  <c:pt idx="2">
                    <c:v>2009</c:v>
                  </c:pt>
                  <c:pt idx="4">
                    <c:v>2010</c:v>
                  </c:pt>
                  <c:pt idx="6">
                    <c:v>2011</c:v>
                  </c:pt>
                  <c:pt idx="8">
                    <c:v>2012</c:v>
                  </c:pt>
                  <c:pt idx="10">
                    <c:v>2013</c:v>
                  </c:pt>
                  <c:pt idx="12">
                    <c:v>2014</c:v>
                  </c:pt>
                  <c:pt idx="14">
                    <c:v>2015</c:v>
                  </c:pt>
                  <c:pt idx="1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'Повреждено-погибло'!$D$11:$W$11</c:f>
              <c:numCache>
                <c:formatCode>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155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9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087232"/>
        <c:axId val="155076864"/>
      </c:lineChart>
      <c:valAx>
        <c:axId val="155076864"/>
        <c:scaling>
          <c:orientation val="minMax"/>
          <c:max val="22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55087232"/>
        <c:crosses val="autoZero"/>
        <c:crossBetween val="between"/>
      </c:valAx>
      <c:catAx>
        <c:axId val="15508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5076864"/>
        <c:crosses val="autoZero"/>
        <c:auto val="1"/>
        <c:lblAlgn val="ctr"/>
        <c:lblOffset val="100"/>
        <c:noMultiLvlLbl val="0"/>
      </c:catAx>
      <c:valAx>
        <c:axId val="155088768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55090304"/>
        <c:crosses val="max"/>
        <c:crossBetween val="between"/>
      </c:valAx>
      <c:catAx>
        <c:axId val="155090304"/>
        <c:scaling>
          <c:orientation val="minMax"/>
        </c:scaling>
        <c:delete val="1"/>
        <c:axPos val="b"/>
        <c:majorTickMark val="out"/>
        <c:minorTickMark val="none"/>
        <c:tickLblPos val="none"/>
        <c:crossAx val="15508876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77534571691538412"/>
          <c:w val="0.99691752399377953"/>
          <c:h val="0.19819888005460506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34925">
              <a:solidFill>
                <a:srgbClr val="006600"/>
              </a:solidFill>
            </a:ln>
          </c:spPr>
          <c:marker>
            <c:symbol val="circle"/>
            <c:size val="7"/>
            <c:spPr>
              <a:solidFill>
                <a:srgbClr val="1EB42C"/>
              </a:solidFill>
              <a:ln w="12700">
                <a:solidFill>
                  <a:srgbClr val="006600"/>
                </a:solidFill>
              </a:ln>
            </c:spPr>
          </c:marker>
          <c:dLbls>
            <c:dLbl>
              <c:idx val="1"/>
              <c:layout>
                <c:manualLayout>
                  <c:x val="-5.0979221347331696E-2"/>
                  <c:y val="5.5080927384076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020997375328114E-2"/>
                  <c:y val="7.3599445902595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Болезни!$B$2:$B$12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Болезни!$C$2:$C$12</c:f>
              <c:numCache>
                <c:formatCode>General</c:formatCode>
                <c:ptCount val="11"/>
                <c:pt idx="0">
                  <c:v>467</c:v>
                </c:pt>
                <c:pt idx="1">
                  <c:v>74.2</c:v>
                </c:pt>
                <c:pt idx="2">
                  <c:v>325.89999999999981</c:v>
                </c:pt>
                <c:pt idx="3">
                  <c:v>184.2</c:v>
                </c:pt>
                <c:pt idx="4">
                  <c:v>269</c:v>
                </c:pt>
                <c:pt idx="5">
                  <c:v>0</c:v>
                </c:pt>
                <c:pt idx="6">
                  <c:v>0</c:v>
                </c:pt>
                <c:pt idx="7">
                  <c:v>53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92704"/>
        <c:axId val="155198592"/>
      </c:lineChart>
      <c:catAx>
        <c:axId val="15519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5198592"/>
        <c:crosses val="autoZero"/>
        <c:auto val="1"/>
        <c:lblAlgn val="ctr"/>
        <c:lblOffset val="100"/>
        <c:noMultiLvlLbl val="0"/>
      </c:catAx>
      <c:valAx>
        <c:axId val="155198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ru-RU" sz="800"/>
                  <a:t>Площадь,</a:t>
                </a:r>
                <a:r>
                  <a:rPr lang="ru-RU" sz="800" baseline="0"/>
                  <a:t> га</a:t>
                </a:r>
                <a:endParaRPr lang="ru-RU" sz="800"/>
              </a:p>
            </c:rich>
          </c:tx>
          <c:layout>
            <c:manualLayout>
              <c:xMode val="edge"/>
              <c:yMode val="edge"/>
              <c:x val="1.9818075205043563E-2"/>
              <c:y val="0.132061306913610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5192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0.07547</cdr:x>
      <cdr:y>0.51144</cdr:y>
    </cdr:from>
    <cdr:to>
      <cdr:x>0.67925</cdr:x>
      <cdr:y>0.96992</cdr:y>
    </cdr:to>
    <cdr:grpSp>
      <cdr:nvGrpSpPr>
        <cdr:cNvPr id="21" name="Группа 20"/>
        <cdr:cNvGrpSpPr/>
      </cdr:nvGrpSpPr>
      <cdr:grpSpPr>
        <a:xfrm xmlns:a="http://schemas.openxmlformats.org/drawingml/2006/main">
          <a:off x="288026" y="612067"/>
          <a:ext cx="2304280" cy="548688"/>
          <a:chOff x="0" y="-2"/>
          <a:chExt cx="3128830" cy="1020406"/>
        </a:xfrm>
      </cdr:grpSpPr>
      <cdr:sp macro="" textlink="">
        <cdr:nvSpPr>
          <cdr:cNvPr id="22" name="TextBox 3"/>
          <cdr:cNvSpPr txBox="1"/>
        </cdr:nvSpPr>
        <cdr:spPr>
          <a:xfrm xmlns:a="http://schemas.openxmlformats.org/drawingml/2006/main">
            <a:off x="162885" y="0"/>
            <a:ext cx="147825" cy="845937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>
                <a:solidFill>
                  <a:srgbClr val="C00000"/>
                </a:solidFill>
                <a:latin typeface="Arial Narrow" pitchFamily="34" charset="0"/>
                <a:cs typeface="Times New Roman"/>
              </a:rPr>
              <a:t>Архан</a:t>
            </a:r>
            <a:r>
              <a:rPr lang="ru-RU" sz="600" b="0" i="0" u="none" strike="noStrike" baseline="0" dirty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гельское</a:t>
            </a:r>
            <a:endParaRPr lang="ru-RU" sz="600" b="0" i="0" u="none" strike="noStrike" baseline="0" dirty="0">
              <a:solidFill>
                <a:srgbClr val="C0000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23" name="TextBox 3"/>
          <cdr:cNvSpPr txBox="1"/>
        </cdr:nvSpPr>
        <cdr:spPr>
          <a:xfrm xmlns:a="http://schemas.openxmlformats.org/drawingml/2006/main">
            <a:off x="327625" y="14207"/>
            <a:ext cx="128594" cy="908599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fld id="{E14C38AD-1D9E-4996-A6BB-8E3FC1DD32E1}" type="TxLink">
              <a:rPr lang="ru-RU" sz="600" b="0" i="0" u="none" strike="noStrike" baseline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pPr/>
              <a:t>Березниковское</a:t>
            </a:fld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24" name="TextBox 4"/>
          <cdr:cNvSpPr txBox="1"/>
        </cdr:nvSpPr>
        <cdr:spPr>
          <a:xfrm xmlns:a="http://schemas.openxmlformats.org/drawingml/2006/main">
            <a:off x="0" y="17539"/>
            <a:ext cx="129347" cy="657951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>
                <a:solidFill>
                  <a:srgbClr val="C00000"/>
                </a:solidFill>
                <a:latin typeface="Arial Narrow" pitchFamily="34" charset="0"/>
                <a:cs typeface="Times New Roman"/>
              </a:rPr>
              <a:t>Мезенское</a:t>
            </a:r>
          </a:p>
        </cdr:txBody>
      </cdr:sp>
      <cdr:sp macro="" textlink="">
        <cdr:nvSpPr>
          <cdr:cNvPr id="25" name="TextBox 3"/>
          <cdr:cNvSpPr txBox="1"/>
        </cdr:nvSpPr>
        <cdr:spPr>
          <a:xfrm xmlns:a="http://schemas.openxmlformats.org/drawingml/2006/main">
            <a:off x="476659" y="14502"/>
            <a:ext cx="146648" cy="532627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Емецкое</a:t>
            </a:r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26" name="TextBox 3"/>
          <cdr:cNvSpPr txBox="1"/>
        </cdr:nvSpPr>
        <cdr:spPr>
          <a:xfrm xmlns:a="http://schemas.openxmlformats.org/drawingml/2006/main">
            <a:off x="650341" y="23596"/>
            <a:ext cx="140194" cy="783277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Карпогорское</a:t>
            </a:r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27" name="TextBox 3"/>
          <cdr:cNvSpPr txBox="1"/>
        </cdr:nvSpPr>
        <cdr:spPr>
          <a:xfrm xmlns:a="http://schemas.openxmlformats.org/drawingml/2006/main">
            <a:off x="782205" y="66951"/>
            <a:ext cx="195530" cy="736458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Лешуконское</a:t>
            </a:r>
          </a:p>
        </cdr:txBody>
      </cdr:sp>
      <cdr:sp macro="" textlink="">
        <cdr:nvSpPr>
          <cdr:cNvPr id="28" name="TextBox 3"/>
          <cdr:cNvSpPr txBox="1"/>
        </cdr:nvSpPr>
        <cdr:spPr>
          <a:xfrm xmlns:a="http://schemas.openxmlformats.org/drawingml/2006/main">
            <a:off x="984021" y="23323"/>
            <a:ext cx="140194" cy="689282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Обозерское</a:t>
            </a:r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29" name="TextBox 3"/>
          <cdr:cNvSpPr txBox="1"/>
        </cdr:nvSpPr>
        <cdr:spPr>
          <a:xfrm xmlns:a="http://schemas.openxmlformats.org/drawingml/2006/main">
            <a:off x="1147506" y="28505"/>
            <a:ext cx="129291" cy="595289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Онежское</a:t>
            </a:r>
          </a:p>
        </cdr:txBody>
      </cdr:sp>
      <cdr:sp macro="" textlink="">
        <cdr:nvSpPr>
          <cdr:cNvPr id="30" name="TextBox 3"/>
          <cdr:cNvSpPr txBox="1"/>
        </cdr:nvSpPr>
        <cdr:spPr>
          <a:xfrm xmlns:a="http://schemas.openxmlformats.org/drawingml/2006/main">
            <a:off x="1311701" y="33451"/>
            <a:ext cx="129347" cy="657951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Пинежское</a:t>
            </a:r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31" name="TextBox 3"/>
          <cdr:cNvSpPr txBox="1"/>
        </cdr:nvSpPr>
        <cdr:spPr>
          <a:xfrm xmlns:a="http://schemas.openxmlformats.org/drawingml/2006/main">
            <a:off x="1466638" y="0"/>
            <a:ext cx="140194" cy="736458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Плесецкое</a:t>
            </a:r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32" name="TextBox 3"/>
          <cdr:cNvSpPr txBox="1"/>
        </cdr:nvSpPr>
        <cdr:spPr>
          <a:xfrm xmlns:a="http://schemas.openxmlformats.org/drawingml/2006/main">
            <a:off x="1639853" y="30896"/>
            <a:ext cx="153351" cy="720614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Приозерное</a:t>
            </a:r>
          </a:p>
        </cdr:txBody>
      </cdr:sp>
      <cdr:sp macro="" textlink="">
        <cdr:nvSpPr>
          <cdr:cNvPr id="33" name="TextBox 3"/>
          <cdr:cNvSpPr txBox="1"/>
        </cdr:nvSpPr>
        <cdr:spPr>
          <a:xfrm xmlns:a="http://schemas.openxmlformats.org/drawingml/2006/main">
            <a:off x="1829433" y="22873"/>
            <a:ext cx="129347" cy="845937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Пуксоозерское</a:t>
            </a:r>
          </a:p>
        </cdr:txBody>
      </cdr:sp>
      <cdr:sp macro="" textlink="">
        <cdr:nvSpPr>
          <cdr:cNvPr id="34" name="TextBox 3"/>
          <cdr:cNvSpPr txBox="1"/>
        </cdr:nvSpPr>
        <cdr:spPr>
          <a:xfrm xmlns:a="http://schemas.openxmlformats.org/drawingml/2006/main">
            <a:off x="1998627" y="18714"/>
            <a:ext cx="129347" cy="939931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Северодвинское</a:t>
            </a:r>
          </a:p>
        </cdr:txBody>
      </cdr:sp>
      <cdr:sp macro="" textlink="">
        <cdr:nvSpPr>
          <cdr:cNvPr id="35" name="TextBox 3"/>
          <cdr:cNvSpPr txBox="1"/>
        </cdr:nvSpPr>
        <cdr:spPr>
          <a:xfrm xmlns:a="http://schemas.openxmlformats.org/drawingml/2006/main">
            <a:off x="2156879" y="16143"/>
            <a:ext cx="140194" cy="1004261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Сийский</a:t>
            </a:r>
            <a:r>
              <a:rPr lang="ru-RU" sz="600" b="0" i="0" u="none" strike="noStrike" baseline="0" dirty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 лесопарк</a:t>
            </a:r>
          </a:p>
        </cdr:txBody>
      </cdr:sp>
      <cdr:sp macro="" textlink="">
        <cdr:nvSpPr>
          <cdr:cNvPr id="36" name="TextBox 3"/>
          <cdr:cNvSpPr txBox="1"/>
        </cdr:nvSpPr>
        <cdr:spPr>
          <a:xfrm xmlns:a="http://schemas.openxmlformats.org/drawingml/2006/main">
            <a:off x="2346622" y="-2"/>
            <a:ext cx="129347" cy="736458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Соловецкое</a:t>
            </a:r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  <cdr:sp macro="" textlink="">
        <cdr:nvSpPr>
          <cdr:cNvPr id="37" name="TextBox 3"/>
          <cdr:cNvSpPr txBox="1"/>
        </cdr:nvSpPr>
        <cdr:spPr>
          <a:xfrm xmlns:a="http://schemas.openxmlformats.org/drawingml/2006/main">
            <a:off x="2495792" y="8659"/>
            <a:ext cx="129291" cy="497553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Сурское</a:t>
            </a:r>
          </a:p>
        </cdr:txBody>
      </cdr:sp>
      <cdr:sp macro="" textlink="">
        <cdr:nvSpPr>
          <cdr:cNvPr id="38" name="TextBox 3"/>
          <cdr:cNvSpPr txBox="1"/>
        </cdr:nvSpPr>
        <cdr:spPr>
          <a:xfrm xmlns:a="http://schemas.openxmlformats.org/drawingml/2006/main">
            <a:off x="2657711" y="23341"/>
            <a:ext cx="129347" cy="814606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Холмогорское</a:t>
            </a:r>
          </a:p>
        </cdr:txBody>
      </cdr:sp>
      <cdr:sp macro="" textlink="">
        <cdr:nvSpPr>
          <cdr:cNvPr id="39" name="TextBox 3"/>
          <cdr:cNvSpPr txBox="1"/>
        </cdr:nvSpPr>
        <cdr:spPr>
          <a:xfrm xmlns:a="http://schemas.openxmlformats.org/drawingml/2006/main">
            <a:off x="2988374" y="28522"/>
            <a:ext cx="140456" cy="908599"/>
          </a:xfrm>
          <a:prstGeom xmlns:a="http://schemas.openxmlformats.org/drawingml/2006/main" prst="rect">
            <a:avLst/>
          </a:prstGeom>
          <a:solidFill xmlns:a="http://schemas.openxmlformats.org/drawingml/2006/main">
            <a:sysClr val="window" lastClr="FFFFFF"/>
          </a:solidFill>
          <a:ln xmlns:a="http://schemas.openxmlformats.org/drawingml/2006/main" w="3175">
            <a:noFill/>
          </a:ln>
          <a:effectLst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="vert270" wrap="square" lIns="0" tIns="0" rIns="0" bIns="0" rtlCol="0" anchor="ctr" anchorCtr="0">
            <a:noAutofit/>
          </a:bodyPr>
          <a:lstStyle xmlns:a="http://schemas.openxmlformats.org/drawingml/2006/main">
            <a:lvl1pPr marL="0" indent="0">
              <a:defRPr sz="1100">
                <a:solidFill>
                  <a:sysClr val="windowText" lastClr="000000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Text" lastClr="000000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Text" lastClr="000000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Text" lastClr="000000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Text" lastClr="000000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Text" lastClr="000000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Text" lastClr="000000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Text" lastClr="000000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r>
              <a:rPr lang="ru-RU" sz="600" b="0" i="0" u="none" strike="noStrike" baseline="0" dirty="0" err="1">
                <a:solidFill>
                  <a:srgbClr val="006600"/>
                </a:solidFill>
                <a:latin typeface="Arial Narrow" pitchFamily="34" charset="0"/>
                <a:cs typeface="Times New Roman"/>
              </a:rPr>
              <a:t>Верхне</a:t>
            </a:r>
            <a:r>
              <a:rPr lang="ru-RU" sz="600" b="0" i="0" u="none" strike="noStrike" baseline="0" dirty="0" err="1">
                <a:solidFill>
                  <a:srgbClr val="0070C0"/>
                </a:solidFill>
                <a:latin typeface="Arial Narrow" pitchFamily="34" charset="0"/>
                <a:cs typeface="Times New Roman"/>
              </a:rPr>
              <a:t>тоемское</a:t>
            </a:r>
            <a:endParaRPr lang="ru-RU" sz="600" b="0" i="0" u="none" strike="noStrike" baseline="0" dirty="0">
              <a:solidFill>
                <a:srgbClr val="0070C0"/>
              </a:solidFill>
              <a:latin typeface="Arial Narrow" pitchFamily="34" charset="0"/>
              <a:cs typeface="Times New Roman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741C9-B77C-4668-8798-7FBC860547E6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AAE5-D72E-4230-8327-130D78F7BC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8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18AA7-CE35-41C5-BAC2-F61C64959BCC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C361F-CB97-45A6-93E7-B5AA21246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5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Panorama6_bi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548680"/>
            <a:ext cx="6660233" cy="1080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Рисунок 11" descr="Panorama6_bi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-1" y="548680"/>
            <a:ext cx="1403649" cy="10801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3" name="Прямоугольник 42"/>
          <p:cNvSpPr/>
          <p:nvPr userDrawn="1"/>
        </p:nvSpPr>
        <p:spPr>
          <a:xfrm>
            <a:off x="392" y="548680"/>
            <a:ext cx="1403256" cy="1080120"/>
          </a:xfrm>
          <a:prstGeom prst="rect">
            <a:avLst/>
          </a:prstGeom>
          <a:solidFill>
            <a:srgbClr val="62AB09">
              <a:alpha val="45098"/>
            </a:srgbClr>
          </a:solidFill>
          <a:ln w="4" cap="rnd">
            <a:noFill/>
            <a:prstDash val="solid"/>
            <a:round/>
            <a:headEnd/>
            <a:tailEnd/>
          </a:ln>
        </p:spPr>
        <p:txBody>
          <a:bodyPr vert="horz" wrap="square" lIns="36000" tIns="45565" rIns="36000" bIns="0" numCol="1" anchor="ctr" anchorCtr="0" compatLnSpc="1">
            <a:prstTxWarp prst="textNoShape">
              <a:avLst/>
            </a:prstTxWarp>
          </a:bodyPr>
          <a:lstStyle/>
          <a:p>
            <a:pPr marL="0" algn="ctr" defTabSz="1275655" rtl="0" eaLnBrk="1" latinLnBrk="0" hangingPunct="1">
              <a:lnSpc>
                <a:spcPct val="100000"/>
              </a:lnSpc>
            </a:pPr>
            <a:endParaRPr lang="ru-RU" sz="1500" b="0" kern="1200" cap="all" dirty="0" smtClean="0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0" y="2492896"/>
            <a:ext cx="9144000" cy="3150840"/>
          </a:xfrm>
        </p:spPr>
        <p:txBody>
          <a:bodyPr/>
          <a:lstStyle>
            <a:lvl1pPr algn="ctr">
              <a:defRPr lang="en-US" sz="4000" b="0" dirty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/>
          <a:lstStyle>
            <a:lvl1pPr marL="0" indent="0" algn="ctr">
              <a:buFontTx/>
              <a:buNone/>
              <a:defRPr lang="en-US" sz="1800" kern="1200" dirty="0" smtClean="0">
                <a:solidFill>
                  <a:srgbClr val="003300"/>
                </a:solidFill>
                <a:latin typeface="Franklin Gothic Heavy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23" name="Рисунок 22" descr="VNIILM_Green-bel_tolst abris kontur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475656" y="620688"/>
            <a:ext cx="946666" cy="936104"/>
          </a:xfrm>
          <a:prstGeom prst="rect">
            <a:avLst/>
          </a:prstGeom>
        </p:spPr>
      </p:pic>
      <p:grpSp>
        <p:nvGrpSpPr>
          <p:cNvPr id="38" name="Группа 37"/>
          <p:cNvGrpSpPr/>
          <p:nvPr userDrawn="1"/>
        </p:nvGrpSpPr>
        <p:grpSpPr>
          <a:xfrm>
            <a:off x="72008" y="116632"/>
            <a:ext cx="8964488" cy="360040"/>
            <a:chOff x="179512" y="116632"/>
            <a:chExt cx="8964488" cy="360040"/>
          </a:xfrm>
        </p:grpSpPr>
        <p:sp>
          <p:nvSpPr>
            <p:cNvPr id="36" name="Полилиния 35"/>
            <p:cNvSpPr/>
            <p:nvPr userDrawn="1"/>
          </p:nvSpPr>
          <p:spPr>
            <a:xfrm>
              <a:off x="179512" y="332656"/>
              <a:ext cx="8964488" cy="144016"/>
            </a:xfrm>
            <a:custGeom>
              <a:avLst/>
              <a:gdLst>
                <a:gd name="connsiteX0" fmla="*/ 0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0 w 8964488"/>
                <a:gd name="connsiteY4" fmla="*/ 0 h 144016"/>
                <a:gd name="connsiteX0" fmla="*/ 216024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216024 w 8964488"/>
                <a:gd name="connsiteY4" fmla="*/ 0 h 144016"/>
                <a:gd name="connsiteX0" fmla="*/ 323528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76456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0444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488" h="144016">
                  <a:moveTo>
                    <a:pt x="323528" y="0"/>
                  </a:moveTo>
                  <a:lnTo>
                    <a:pt x="8604448" y="0"/>
                  </a:lnTo>
                  <a:lnTo>
                    <a:pt x="8964488" y="144016"/>
                  </a:lnTo>
                  <a:lnTo>
                    <a:pt x="0" y="144016"/>
                  </a:lnTo>
                  <a:lnTo>
                    <a:pt x="3235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 userDrawn="1"/>
          </p:nvSpPr>
          <p:spPr>
            <a:xfrm>
              <a:off x="575048" y="116632"/>
              <a:ext cx="8136904" cy="144016"/>
            </a:xfrm>
            <a:custGeom>
              <a:avLst/>
              <a:gdLst>
                <a:gd name="connsiteX0" fmla="*/ 0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0 w 8964488"/>
                <a:gd name="connsiteY4" fmla="*/ 0 h 144016"/>
                <a:gd name="connsiteX0" fmla="*/ 216024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216024 w 8964488"/>
                <a:gd name="connsiteY4" fmla="*/ 0 h 144016"/>
                <a:gd name="connsiteX0" fmla="*/ 323528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76456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0444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064896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136904"/>
                <a:gd name="connsiteY0" fmla="*/ 0 h 144016"/>
                <a:gd name="connsiteX1" fmla="*/ 8064896 w 8136904"/>
                <a:gd name="connsiteY1" fmla="*/ 0 h 144016"/>
                <a:gd name="connsiteX2" fmla="*/ 8136904 w 8136904"/>
                <a:gd name="connsiteY2" fmla="*/ 144016 h 144016"/>
                <a:gd name="connsiteX3" fmla="*/ 0 w 8136904"/>
                <a:gd name="connsiteY3" fmla="*/ 144016 h 144016"/>
                <a:gd name="connsiteX4" fmla="*/ 323528 w 8136904"/>
                <a:gd name="connsiteY4" fmla="*/ 0 h 144016"/>
                <a:gd name="connsiteX0" fmla="*/ 323528 w 8136904"/>
                <a:gd name="connsiteY0" fmla="*/ 0 h 144016"/>
                <a:gd name="connsiteX1" fmla="*/ 7704856 w 8136904"/>
                <a:gd name="connsiteY1" fmla="*/ 0 h 144016"/>
                <a:gd name="connsiteX2" fmla="*/ 8136904 w 8136904"/>
                <a:gd name="connsiteY2" fmla="*/ 144016 h 144016"/>
                <a:gd name="connsiteX3" fmla="*/ 0 w 8136904"/>
                <a:gd name="connsiteY3" fmla="*/ 144016 h 144016"/>
                <a:gd name="connsiteX4" fmla="*/ 323528 w 8136904"/>
                <a:gd name="connsiteY4" fmla="*/ 0 h 144016"/>
                <a:gd name="connsiteX0" fmla="*/ 323528 w 8136904"/>
                <a:gd name="connsiteY0" fmla="*/ 0 h 144016"/>
                <a:gd name="connsiteX1" fmla="*/ 7776864 w 8136904"/>
                <a:gd name="connsiteY1" fmla="*/ 0 h 144016"/>
                <a:gd name="connsiteX2" fmla="*/ 8136904 w 8136904"/>
                <a:gd name="connsiteY2" fmla="*/ 144016 h 144016"/>
                <a:gd name="connsiteX3" fmla="*/ 0 w 8136904"/>
                <a:gd name="connsiteY3" fmla="*/ 144016 h 144016"/>
                <a:gd name="connsiteX4" fmla="*/ 323528 w 8136904"/>
                <a:gd name="connsiteY4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6904" h="144016">
                  <a:moveTo>
                    <a:pt x="323528" y="0"/>
                  </a:moveTo>
                  <a:lnTo>
                    <a:pt x="7776864" y="0"/>
                  </a:lnTo>
                  <a:lnTo>
                    <a:pt x="8136904" y="144016"/>
                  </a:lnTo>
                  <a:lnTo>
                    <a:pt x="0" y="144016"/>
                  </a:lnTo>
                  <a:lnTo>
                    <a:pt x="3235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 flipV="1">
            <a:off x="72008" y="1700808"/>
            <a:ext cx="8964488" cy="360040"/>
            <a:chOff x="179512" y="116632"/>
            <a:chExt cx="8964488" cy="360040"/>
          </a:xfrm>
        </p:grpSpPr>
        <p:sp>
          <p:nvSpPr>
            <p:cNvPr id="40" name="Полилиния 39"/>
            <p:cNvSpPr/>
            <p:nvPr userDrawn="1"/>
          </p:nvSpPr>
          <p:spPr>
            <a:xfrm>
              <a:off x="179512" y="332656"/>
              <a:ext cx="8964488" cy="144016"/>
            </a:xfrm>
            <a:custGeom>
              <a:avLst/>
              <a:gdLst>
                <a:gd name="connsiteX0" fmla="*/ 0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0 w 8964488"/>
                <a:gd name="connsiteY4" fmla="*/ 0 h 144016"/>
                <a:gd name="connsiteX0" fmla="*/ 216024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216024 w 8964488"/>
                <a:gd name="connsiteY4" fmla="*/ 0 h 144016"/>
                <a:gd name="connsiteX0" fmla="*/ 323528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76456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0444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4488" h="144016">
                  <a:moveTo>
                    <a:pt x="323528" y="0"/>
                  </a:moveTo>
                  <a:lnTo>
                    <a:pt x="8604448" y="0"/>
                  </a:lnTo>
                  <a:lnTo>
                    <a:pt x="8964488" y="144016"/>
                  </a:lnTo>
                  <a:lnTo>
                    <a:pt x="0" y="144016"/>
                  </a:lnTo>
                  <a:lnTo>
                    <a:pt x="3235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 userDrawn="1"/>
          </p:nvSpPr>
          <p:spPr>
            <a:xfrm>
              <a:off x="575048" y="116632"/>
              <a:ext cx="8136904" cy="144016"/>
            </a:xfrm>
            <a:custGeom>
              <a:avLst/>
              <a:gdLst>
                <a:gd name="connsiteX0" fmla="*/ 0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0 w 8964488"/>
                <a:gd name="connsiteY4" fmla="*/ 0 h 144016"/>
                <a:gd name="connsiteX0" fmla="*/ 216024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216024 w 8964488"/>
                <a:gd name="connsiteY4" fmla="*/ 0 h 144016"/>
                <a:gd name="connsiteX0" fmla="*/ 323528 w 8964488"/>
                <a:gd name="connsiteY0" fmla="*/ 0 h 144016"/>
                <a:gd name="connsiteX1" fmla="*/ 896448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76456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604448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964488"/>
                <a:gd name="connsiteY0" fmla="*/ 0 h 144016"/>
                <a:gd name="connsiteX1" fmla="*/ 8064896 w 8964488"/>
                <a:gd name="connsiteY1" fmla="*/ 0 h 144016"/>
                <a:gd name="connsiteX2" fmla="*/ 8964488 w 8964488"/>
                <a:gd name="connsiteY2" fmla="*/ 144016 h 144016"/>
                <a:gd name="connsiteX3" fmla="*/ 0 w 8964488"/>
                <a:gd name="connsiteY3" fmla="*/ 144016 h 144016"/>
                <a:gd name="connsiteX4" fmla="*/ 323528 w 8964488"/>
                <a:gd name="connsiteY4" fmla="*/ 0 h 144016"/>
                <a:gd name="connsiteX0" fmla="*/ 323528 w 8136904"/>
                <a:gd name="connsiteY0" fmla="*/ 0 h 144016"/>
                <a:gd name="connsiteX1" fmla="*/ 8064896 w 8136904"/>
                <a:gd name="connsiteY1" fmla="*/ 0 h 144016"/>
                <a:gd name="connsiteX2" fmla="*/ 8136904 w 8136904"/>
                <a:gd name="connsiteY2" fmla="*/ 144016 h 144016"/>
                <a:gd name="connsiteX3" fmla="*/ 0 w 8136904"/>
                <a:gd name="connsiteY3" fmla="*/ 144016 h 144016"/>
                <a:gd name="connsiteX4" fmla="*/ 323528 w 8136904"/>
                <a:gd name="connsiteY4" fmla="*/ 0 h 144016"/>
                <a:gd name="connsiteX0" fmla="*/ 323528 w 8136904"/>
                <a:gd name="connsiteY0" fmla="*/ 0 h 144016"/>
                <a:gd name="connsiteX1" fmla="*/ 7704856 w 8136904"/>
                <a:gd name="connsiteY1" fmla="*/ 0 h 144016"/>
                <a:gd name="connsiteX2" fmla="*/ 8136904 w 8136904"/>
                <a:gd name="connsiteY2" fmla="*/ 144016 h 144016"/>
                <a:gd name="connsiteX3" fmla="*/ 0 w 8136904"/>
                <a:gd name="connsiteY3" fmla="*/ 144016 h 144016"/>
                <a:gd name="connsiteX4" fmla="*/ 323528 w 8136904"/>
                <a:gd name="connsiteY4" fmla="*/ 0 h 144016"/>
                <a:gd name="connsiteX0" fmla="*/ 323528 w 8136904"/>
                <a:gd name="connsiteY0" fmla="*/ 0 h 144016"/>
                <a:gd name="connsiteX1" fmla="*/ 7776864 w 8136904"/>
                <a:gd name="connsiteY1" fmla="*/ 0 h 144016"/>
                <a:gd name="connsiteX2" fmla="*/ 8136904 w 8136904"/>
                <a:gd name="connsiteY2" fmla="*/ 144016 h 144016"/>
                <a:gd name="connsiteX3" fmla="*/ 0 w 8136904"/>
                <a:gd name="connsiteY3" fmla="*/ 144016 h 144016"/>
                <a:gd name="connsiteX4" fmla="*/ 323528 w 8136904"/>
                <a:gd name="connsiteY4" fmla="*/ 0 h 14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6904" h="144016">
                  <a:moveTo>
                    <a:pt x="323528" y="0"/>
                  </a:moveTo>
                  <a:lnTo>
                    <a:pt x="7776864" y="0"/>
                  </a:lnTo>
                  <a:lnTo>
                    <a:pt x="8136904" y="144016"/>
                  </a:lnTo>
                  <a:lnTo>
                    <a:pt x="0" y="144016"/>
                  </a:lnTo>
                  <a:lnTo>
                    <a:pt x="3235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 userDrawn="1"/>
        </p:nvSpPr>
        <p:spPr>
          <a:xfrm>
            <a:off x="2483768" y="548680"/>
            <a:ext cx="6660232" cy="1080120"/>
          </a:xfrm>
          <a:prstGeom prst="rect">
            <a:avLst/>
          </a:prstGeom>
          <a:solidFill>
            <a:srgbClr val="62AB09">
              <a:alpha val="45098"/>
            </a:srgbClr>
          </a:solidFill>
          <a:ln w="4" cap="rnd">
            <a:noFill/>
            <a:prstDash val="solid"/>
            <a:round/>
            <a:headEnd/>
            <a:tailEnd/>
          </a:ln>
        </p:spPr>
        <p:txBody>
          <a:bodyPr vert="horz" wrap="square" lIns="36000" tIns="45565" rIns="36000" bIns="0" numCol="1" anchor="ctr" anchorCtr="0" compatLnSpc="1">
            <a:prstTxWarp prst="textNoShape">
              <a:avLst/>
            </a:prstTxWarp>
          </a:bodyPr>
          <a:lstStyle/>
          <a:p>
            <a:pPr marL="0" algn="ctr" defTabSz="1275655" rtl="0" eaLnBrk="1" latinLnBrk="0" hangingPunct="1">
              <a:lnSpc>
                <a:spcPct val="100000"/>
              </a:lnSpc>
            </a:pPr>
            <a:endParaRPr lang="ru-RU" sz="1500" b="0" kern="1200" cap="all" dirty="0" smtClean="0">
              <a:solidFill>
                <a:schemeClr val="bg1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483768" y="548680"/>
            <a:ext cx="6660232" cy="1080120"/>
          </a:xfrm>
          <a:prstGeom prst="rect">
            <a:avLst/>
          </a:prstGeom>
          <a:noFill/>
          <a:ln w="4" cap="rnd">
            <a:noFill/>
            <a:prstDash val="solid"/>
            <a:round/>
            <a:headEnd/>
            <a:tailEnd/>
          </a:ln>
        </p:spPr>
        <p:txBody>
          <a:bodyPr vert="horz" wrap="square" lIns="36000" tIns="45565" rIns="36000" bIns="0" numCol="1" anchor="ctr" anchorCtr="0" compatLnSpc="1">
            <a:prstTxWarp prst="textNoShape">
              <a:avLst/>
            </a:prstTxWarp>
          </a:bodyPr>
          <a:lstStyle/>
          <a:p>
            <a:pPr marL="0" algn="ctr" defTabSz="1275655" rtl="0" eaLnBrk="1" latinLnBrk="0" hangingPunct="1">
              <a:lnSpc>
                <a:spcPct val="100000"/>
              </a:lnSpc>
            </a:pPr>
            <a:r>
              <a:rPr lang="ru-RU" sz="1500" b="0" kern="1200" cap="all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ФБУ «ВСЕРОССИЙСКИЙ НАУЧНО-ИССЛЕДОВАТЕЛЬСКИЙ ИНСТИТУТ ЛЕСОВОДСТВА И МЕХАНИЗАЦИИ</a:t>
            </a:r>
            <a:br>
              <a:rPr lang="ru-RU" sz="1500" b="0" kern="1200" cap="all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1500" b="0" kern="1200" cap="all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rPr>
              <a:t>ЛЕСНОГО ХОЗЯЙСТВА» (ФБУ ВНИИЛМ)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B31FB-762C-48DE-A3C3-68DB34F4A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EB51-3660-43A5-AC21-0CF32C1D8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047BBB-E960-4FD5-B172-D1E4CCCCE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19955B-33F2-4C8D-BF75-BF10C5D51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37D33-6F9D-4309-9597-20737778F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29FD-C65E-49FD-BECB-B4DF40F05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F424C-14DC-47ED-94B1-38CA9587D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C4CA7-726B-4067-9A6F-153DAAA5D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018C6-11EC-4625-B928-093D2FC24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E1D32-3E96-422D-94A6-D50CF495D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17239-56C3-4513-80C1-10AD4C00D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4B54D-FB24-42E5-B6A9-6C6746EF7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815752"/>
            <a:ext cx="9144000" cy="381000"/>
          </a:xfrm>
          <a:prstGeom prst="rect">
            <a:avLst/>
          </a:prstGeom>
          <a:solidFill>
            <a:schemeClr val="tx2">
              <a:lumMod val="75000"/>
              <a:lumOff val="25000"/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gray">
          <a:xfrm>
            <a:off x="0" y="129952"/>
            <a:ext cx="9144000" cy="838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730696" y="210680"/>
            <a:ext cx="8305800" cy="90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1520" y="1556792"/>
            <a:ext cx="8784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440" y="404664"/>
            <a:ext cx="50405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00" b="0">
                <a:solidFill>
                  <a:srgbClr val="284437"/>
                </a:solidFill>
                <a:latin typeface="Arial Blac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70013" y="188640"/>
            <a:ext cx="716242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pic>
        <p:nvPicPr>
          <p:cNvPr id="23" name="Рисунок 22" descr="VNIILM_Green-bel_tolst abris kontur.png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>
            <a:off x="35496" y="44624"/>
            <a:ext cx="1259632" cy="1245580"/>
          </a:xfrm>
          <a:prstGeom prst="rect">
            <a:avLst/>
          </a:prstGeom>
          <a:ln>
            <a:noFill/>
          </a:ln>
        </p:spPr>
      </p:pic>
      <p:cxnSp>
        <p:nvCxnSpPr>
          <p:cNvPr id="24" name="Прямая соединительная линия 23"/>
          <p:cNvCxnSpPr/>
          <p:nvPr userDrawn="1"/>
        </p:nvCxnSpPr>
        <p:spPr>
          <a:xfrm>
            <a:off x="8532440" y="260648"/>
            <a:ext cx="0" cy="79200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B49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37312"/>
            <a:ext cx="9144000" cy="620688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7000875" algn="l"/>
              </a:tabLst>
              <a:defRPr/>
            </a:pPr>
            <a:r>
              <a:rPr lang="ru-RU" dirty="0" smtClean="0"/>
              <a:t>Зав.сектором лесного проектирования	О.В.Рябцев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3744416"/>
          </a:xfrm>
        </p:spPr>
        <p:txBody>
          <a:bodyPr lIns="0" rIns="0"/>
          <a:lstStyle/>
          <a:p>
            <a:r>
              <a:rPr lang="ru-RU" sz="2800" b="0" dirty="0" smtClean="0">
                <a:latin typeface="Arial Black" pitchFamily="34" charset="0"/>
              </a:rPr>
              <a:t>О</a:t>
            </a:r>
            <a:r>
              <a:rPr lang="ru-RU" sz="2800" dirty="0" smtClean="0"/>
              <a:t>пыт разработки л</a:t>
            </a:r>
            <a:r>
              <a:rPr lang="ru-RU" sz="2800" b="0" dirty="0" smtClean="0">
                <a:latin typeface="Arial Black" pitchFamily="34" charset="0"/>
              </a:rPr>
              <a:t>есного плана субъекта</a:t>
            </a:r>
            <a:br>
              <a:rPr lang="ru-RU" sz="2800" b="0" dirty="0" smtClean="0">
                <a:latin typeface="Arial Black" pitchFamily="34" charset="0"/>
              </a:rPr>
            </a:br>
            <a:r>
              <a:rPr lang="ru-RU" sz="2800" b="0" dirty="0" smtClean="0">
                <a:latin typeface="Arial Black" pitchFamily="34" charset="0"/>
              </a:rPr>
              <a:t>Российской Федерации</a:t>
            </a:r>
            <a:br>
              <a:rPr lang="ru-RU" sz="2800" b="0" dirty="0" smtClean="0">
                <a:latin typeface="Arial Black" pitchFamily="34" charset="0"/>
              </a:rPr>
            </a:br>
            <a:r>
              <a:rPr lang="ru-RU" sz="2800" b="0" dirty="0" smtClean="0">
                <a:latin typeface="Arial Black" pitchFamily="34" charset="0"/>
              </a:rPr>
              <a:t>на примере Архангельской области</a:t>
            </a:r>
            <a:endParaRPr lang="ru-RU" sz="2800" b="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II. Основные направления использования, охраны, защиты и воспроизводства лесов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4283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Количество пожаров и общая площадь, пройденная лесными пожарами, с 2005 по 2017 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9675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Динамика площади поврежденных и погибших насаждений</a:t>
            </a:r>
            <a:b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по причинам воздействия, га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27986" y="1556792"/>
          <a:ext cx="4716014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3358153"/>
            <a:ext cx="3995936" cy="4308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Площади насаждений, погибших от болезней леса </a:t>
            </a:r>
            <a:b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за последние 10 лет, га (по данным «ЦЗЛ Архангельской области»)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869160"/>
            <a:ext cx="21771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Динамика лесовосстановления, 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436510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Динамика соотношения площади сплошных рубок и лесовосстановления</a:t>
            </a:r>
            <a:b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по Архангельской области, га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3717032"/>
          <a:ext cx="4283968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0" y="5085184"/>
          <a:ext cx="4427984" cy="17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4797152"/>
          <a:ext cx="4572000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3"/>
          <p:cNvGraphicFramePr>
            <a:graphicFrameLocks/>
          </p:cNvGraphicFramePr>
          <p:nvPr/>
        </p:nvGraphicFramePr>
        <p:xfrm>
          <a:off x="0" y="1700808"/>
          <a:ext cx="428396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 dirty="0" smtClean="0"/>
              <a:t>Зоны планируемого освоения лесов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Содержимое 4" descr="\\Fs\обмен\ТРУШИНА\АРХАНГЕЛЬСК (2017)\КАРТЫ ПРАВЛЕННЫЕ\Зонирование_печать_3 500 0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880" y="1988840"/>
            <a:ext cx="10801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7" descr="Рисунок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11808"/>
            <a:ext cx="3810000" cy="3517392"/>
          </a:xfrm>
        </p:spPr>
      </p:pic>
      <p:pic>
        <p:nvPicPr>
          <p:cNvPr id="9" name="Рисунок 8" descr="Рисуно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229200"/>
            <a:ext cx="2784475" cy="1512168"/>
          </a:xfrm>
          <a:prstGeom prst="rect">
            <a:avLst/>
          </a:prstGeom>
        </p:spPr>
      </p:pic>
      <p:pic>
        <p:nvPicPr>
          <p:cNvPr id="10" name="Содержимое 4" descr="\\Fs\обмен\ТРУШИНА\АРХАНГЕЛЬСК (2017)\КАРТЫ ПРАВЛЕННЫЕ\Зонирование_печать_3 500 000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245816"/>
            <a:ext cx="2355561" cy="15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Рисунок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8562" y="1628800"/>
            <a:ext cx="3986533" cy="366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5976" y="1269921"/>
            <a:ext cx="4788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Арендованные лесные участки для заготовки древесины и лесные кварталы, предназначенные для удовлетворения нужд муниципальных образований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6876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Зоны планируемого освоения лесов для различных видов их использования с дифференциацией по интенсивности освоения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III. Оценка экономической эффективности реализации мероприятий по осуществлению планируемого освоения лесов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tx2"/>
                </a:solidFill>
              </a:rPr>
              <a:t>Финансово-экономическое обоснование</a:t>
            </a:r>
            <a:br>
              <a:rPr lang="ru-RU" sz="1400" b="1" dirty="0" smtClean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мероприятий по осуществлению планируемого освоения лесов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1683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Прогнозируемые доходы от использования лесов в Архангельской области, 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2" y="2448603"/>
          <a:ext cx="8064897" cy="41270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7330"/>
                <a:gridCol w="1100188"/>
                <a:gridCol w="806490"/>
                <a:gridCol w="1831316"/>
                <a:gridCol w="2559573"/>
              </a:tblGrid>
              <a:tr h="322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Виды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использования лесов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Показатели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2028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</a:tr>
              <a:tr h="22577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Заготовка древесины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Всего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897 818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1 063 382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1 163 314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5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федеральный бюджет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521 179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617 288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675 298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451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бюджет области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376 639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446 094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488 015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19352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Осуществление рекреационной деятельности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Всего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11 745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12 419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13 008,85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5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федеральный бюджет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8 261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8 735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9 149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451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бюджет области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3 485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3 684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3 859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22577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ВСЕГО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1015732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1 182 034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1 282 591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58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федеральный бюджет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607 085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703 711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762 159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  <a:tr h="451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бюджет области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408 647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478 323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520 432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4514" marR="1451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Расходы на осуществление мероприятий лесного плана, тыс. руб.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785224" cy="398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6306"/>
                <a:gridCol w="2196306"/>
                <a:gridCol w="2196306"/>
                <a:gridCol w="219630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2019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Охрана лесов от пожаров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139 619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136 732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135 859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Защита лесов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178 588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150 009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150 702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Воспроизводство лесов и лесоразведение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254 633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276 136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304 914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Отвод и таксация лесосек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6 782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6 782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6 782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Лесоустройство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130 241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130 241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130 241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Проектирование лесных участков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2 800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2 800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2 800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Обеспечение деятельности органа исполнительной власти, лесничеств и лесопарков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395 400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395 400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395 400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Итого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1 108 063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1 098 100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1 126 699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Показатель доходности мероприятий лесного плана Архангельской области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353625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0725"/>
                <a:gridCol w="1670725"/>
                <a:gridCol w="1670725"/>
                <a:gridCol w="1670725"/>
                <a:gridCol w="167072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Год </a:t>
                      </a:r>
                      <a:r>
                        <a:rPr lang="ru-RU" sz="1400" dirty="0" smtClean="0"/>
                        <a:t>реализации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лесного </a:t>
                      </a:r>
                      <a:r>
                        <a:rPr lang="ru-RU" sz="1400" dirty="0"/>
                        <a:t>плана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Доходы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Расходы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Превышение доходов над расходами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Показатель</a:t>
                      </a:r>
                      <a:br>
                        <a:rPr lang="ru-RU" sz="1400"/>
                      </a:br>
                      <a:r>
                        <a:rPr lang="ru-RU" sz="1400"/>
                        <a:t>доходности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2019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1 015 732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1 108 063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r>
                        <a:rPr lang="ru-RU" sz="1400" dirty="0" smtClean="0"/>
                        <a:t>92 331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0,92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1 048 977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1 102 451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r>
                        <a:rPr lang="ru-RU" sz="1400" dirty="0" smtClean="0"/>
                        <a:t>53 474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0,95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2021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1 082 243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1 099 331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r>
                        <a:rPr lang="ru-RU" sz="1400" dirty="0" smtClean="0"/>
                        <a:t>17 088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0,98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1 115 497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1 097 538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17 959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1,02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1 148 751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1 098 100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50 651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1,05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1 182 034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1 098 438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83 596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1,08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1 215 295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1 104 147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111 148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1,10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1 248 576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1 113 215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135 361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1,12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1 281 840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1 123 535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158 305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1,14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2028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1 282 591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1 126 699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155 892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1,14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Целевые показатели эффективности выполнения мероприятий по осуществлению планируемого освоения лесов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8641651" cy="485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5110"/>
                <a:gridCol w="552211"/>
                <a:gridCol w="612433"/>
                <a:gridCol w="612433"/>
                <a:gridCol w="612433"/>
                <a:gridCol w="612433"/>
                <a:gridCol w="612433"/>
                <a:gridCol w="612433"/>
                <a:gridCol w="612433"/>
                <a:gridCol w="612433"/>
                <a:gridCol w="612433"/>
                <a:gridCol w="61243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Показатели индикаторов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Ед. изм.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2027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Объем рубок лесных насаждений с 1 гектара покрытых лесной растительностью земель лесного фонда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м</a:t>
                      </a:r>
                      <a:r>
                        <a:rPr lang="ru-RU" sz="1000" baseline="30000"/>
                        <a:t>3</a:t>
                      </a:r>
                      <a:r>
                        <a:rPr lang="ru-RU" sz="1000"/>
                        <a:t>/га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0,60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0,62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0,64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0,67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0,69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0,72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0,74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0,76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0,78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0,78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Соотношение стоимости 1 м</a:t>
                      </a:r>
                      <a:r>
                        <a:rPr lang="ru-RU" sz="1000" baseline="30000" dirty="0"/>
                        <a:t>3</a:t>
                      </a:r>
                      <a:r>
                        <a:rPr lang="ru-RU" sz="1000" dirty="0"/>
                        <a:t> древесины от рубок лесных насаждений и ставки платы за единицу объема древесины, установленной Правительством Российской Федерации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160,3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161,7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161,4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162,5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161,7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162,6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161,9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160,5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162,6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162,3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платежей в бюджетную систему Российской Федерации от использования лесов в расчете на 1 гектар земель лесного фонда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руб./га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36,8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39,1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40,3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41,5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42,6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43,8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44,5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Доля площади ценных лесных насаждений в составе покрытых лесной растительностью земель лесного фонда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83,4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83,4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83,4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83,4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83,4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83,4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/>
                        <a:t>Общий средний прирост на 1 гектар покрытых лесной растительностью земель лесного фонда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м</a:t>
                      </a:r>
                      <a:r>
                        <a:rPr lang="ru-RU" sz="1000" baseline="30000"/>
                        <a:t>3</a:t>
                      </a:r>
                      <a:r>
                        <a:rPr lang="ru-RU" sz="1000"/>
                        <a:t>/га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1,41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1,42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1,43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1,44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1,45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1,46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1,47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1,48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Лесистость территории Архангельской области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%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54,1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54,1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54,1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708920"/>
            <a:ext cx="9144000" cy="3463280"/>
          </a:xfrm>
        </p:spPr>
        <p:txBody>
          <a:bodyPr/>
          <a:lstStyle/>
          <a:p>
            <a:r>
              <a:rPr lang="ru-RU" sz="4400" dirty="0" smtClean="0"/>
              <a:t>СПАСИБО</a:t>
            </a:r>
            <a:br>
              <a:rPr lang="ru-RU" sz="4400" dirty="0" smtClean="0"/>
            </a:br>
            <a:r>
              <a:rPr lang="ru-RU" sz="4400" dirty="0" smtClean="0"/>
              <a:t>ЗА ВНИМАНИЕ</a:t>
            </a:r>
            <a:r>
              <a:rPr lang="en-US" sz="4400" dirty="0" smtClean="0"/>
              <a:t>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Сведения об источниках исходных данных, используемых при разработке лесного плана субъекта Российской Федерации</a:t>
            </a:r>
            <a:endParaRPr lang="ru-RU" dirty="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556792"/>
          <a:ext cx="8928992" cy="4879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098"/>
                <a:gridCol w="3163430"/>
                <a:gridCol w="534346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№ </a:t>
                      </a:r>
                      <a:r>
                        <a:rPr lang="ru-RU" sz="1200" dirty="0"/>
                        <a:t>п/</a:t>
                      </a:r>
                      <a:r>
                        <a:rPr lang="ru-RU" sz="1200" dirty="0" err="1"/>
                        <a:t>п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Источники исходных данных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Сведения об используемых источниках исходных данных (степень детализации, временные периоды)</a:t>
                      </a:r>
                      <a:endParaRPr lang="ru-RU" sz="12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  <a:tr h="16991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1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Государственный лесной реестр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№ 1-ГЛР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№ 2-ГЛР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№ 3-ГЛР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№ 5-ГЛР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№ 8-ГЛР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Форма № 10-ГЛР</a:t>
                      </a:r>
                    </a:p>
                  </a:txBody>
                  <a:tcPr marL="18000" marR="18000" marT="18000" marB="1800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2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Государственная инвентаризация лесов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Аналитический обзор о состоянии лесов, их количественных и качественных характеристиках по Архангельской области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18000" marB="18000"/>
                </a:tc>
              </a:tr>
              <a:tr h="43230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3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Специальные обследования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</a:rPr>
                        <a:t>Обзор санитарного и лесопатологического состояния лесов Архангельской области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  <a:tr h="43230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4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Форма статистической отчетности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Calibri"/>
                        </a:rPr>
                        <a:t>1-ОИП</a:t>
                      </a:r>
                      <a:r>
                        <a:rPr lang="en-US" sz="1100" dirty="0" smtClean="0">
                          <a:latin typeface="+mn-lt"/>
                          <a:ea typeface="Times New Roman"/>
                          <a:cs typeface="Calibri"/>
                        </a:rPr>
                        <a:t> –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100" dirty="0" smtClean="0">
                          <a:latin typeface="+mn-lt"/>
                          <a:ea typeface="Times New Roman"/>
                          <a:cs typeface="Calibri"/>
                        </a:rPr>
                        <a:t>5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Calibri"/>
                        </a:rPr>
                        <a:t>-ОИП, 1-ЛХ, 1-субвенция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  <a:tr h="43230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5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Информационная система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Calibri"/>
                        </a:rPr>
                        <a:t>ИСДМ, ЕГАИС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  <a:tr h="6110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6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Документы территориального планирования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Calibri"/>
                        </a:rPr>
                        <a:t>Схема территориального планирования Архангельской области (утверждена Постановлением Правительства Архангельской области от 25.12.2012 № 608-пп)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  <a:tr h="43230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7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Документы стратегического планирования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</a:rPr>
                        <a:t>Закон Архангельской области «О стратегическом планировании в Архангельской области» (Постановление от 24.06.2015 № 867)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</a:rPr>
                        <a:t>Стратегия социально-экономического развития Архангельской области до 2030 </a:t>
                      </a:r>
                      <a:endParaRPr lang="ru-RU" sz="1100" dirty="0" smtClean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  <a:tr h="43230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</a:rPr>
                        <a:t>8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Лесоустроительная документация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Calibri"/>
                        </a:rPr>
                        <a:t>Таксационное описание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  <a:tr h="43230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</a:rPr>
                        <a:t>Иные</a:t>
                      </a:r>
                      <a:endParaRPr lang="ru-RU" sz="1100" b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Calibri"/>
                        </a:rPr>
                        <a:t>Научные</a:t>
                      </a:r>
                      <a:r>
                        <a:rPr lang="ru-RU" sz="1100" baseline="0" dirty="0" smtClean="0">
                          <a:latin typeface="+mn-lt"/>
                          <a:ea typeface="Times New Roman"/>
                          <a:cs typeface="Calibri"/>
                        </a:rPr>
                        <a:t> разработки</a:t>
                      </a:r>
                      <a:endParaRPr lang="ru-RU" sz="11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9675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Приложение 2 (новая форма)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608512"/>
          </a:xfrm>
        </p:spPr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Закон Архангельской области «О стратегическом планировании в Архангельской области» (Постановление от 24.06.2015 № 867)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Закон Архангельской области от 24.03.2017 № 517-33-ОЗ «О внесении изменений в областной закон «О стратегическом планировании в Архангельской области»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Закон Архангельской области от 27.06.2007 № 368-19-ОЗ «О реализации органами государственной власти Архангельской области государственных полномочий в сфере лесных отношений»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Закон Архангельской области от 23.06.2005 № 66-4-ОЗ «Об охране окружающей среды на территории Архангельской области»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Закон Архангельской области от 24.02.2015 N 242-14-ОЗ «Об особо охраняемых природных территориях в Архангельской области»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Стратегия социально-экономического развития Архангельской области до 2030 (одобрена распоряжением Губернатора Архангельской области от 16.12.2008 № 278-ра/48)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Стратегия развития лесопромышленного комплекса Архангельской области до 2030 года (утверждена распоряжением Министерства природных ресурсов и лесопромышленного комплекса Архангельской области от 22.05.2014 № 381-р)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Инвестиционная стратегия Архангельской области на период до 2025 года (утверждена  распоряжением Правительства Архангельской области от 25.02.2016 № 46-рп)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Государственная программа «Развитие лесного комплекса Архангельской области (2014 - 2020 годы)» (утверждена постановлением Правительства Архангельской области от 08.10.2013 № 459-пп)</a:t>
            </a:r>
          </a:p>
          <a:p>
            <a:pPr>
              <a:buClr>
                <a:schemeClr val="tx2"/>
              </a:buClr>
              <a:buFont typeface="Arial" pitchFamily="34" charset="0"/>
              <a:buChar char="█"/>
            </a:pPr>
            <a:r>
              <a:rPr lang="ru-RU" sz="1200" b="1" dirty="0" smtClean="0"/>
              <a:t>Государственная программа Архангельской области «Охрана окружающей среды, воспроизводство и использование природных ресурсов Архангельской области (2014 - 2020 годы)» (утверждена постановлением Правительства Архангельской области от 11.10.2013 № 476-пп)</a:t>
            </a:r>
          </a:p>
          <a:p>
            <a:pPr>
              <a:buNone/>
            </a:pPr>
            <a:endParaRPr lang="ru-RU" sz="2000" dirty="0" smtClean="0">
              <a:latin typeface="Calibri"/>
              <a:ea typeface="Times New Roman"/>
              <a:cs typeface="Calibri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96752"/>
            <a:ext cx="450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libri"/>
                <a:ea typeface="Times New Roman"/>
                <a:cs typeface="Calibri"/>
              </a:rPr>
              <a:t>Документы стратегического планирования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</a:t>
            </a:r>
            <a:r>
              <a:rPr lang="ru-RU" sz="2400" dirty="0" smtClean="0"/>
              <a:t>. Характеристика состояния лесов</a:t>
            </a:r>
            <a:br>
              <a:rPr lang="ru-RU" sz="2400" dirty="0" smtClean="0"/>
            </a:br>
            <a:r>
              <a:rPr lang="ru-RU" sz="2400" dirty="0" smtClean="0"/>
              <a:t>и их использования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K:\лп\Карты\Административного деления А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703244" cy="1912543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0" y="3212976"/>
          <a:ext cx="356388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627784" y="1484784"/>
          <a:ext cx="475252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483768" y="1196752"/>
            <a:ext cx="374441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Динамика изменения площади лесного фонда</a:t>
            </a:r>
            <a:b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за 1961-2017 годы, тыс.га</a:t>
            </a:r>
            <a:endParaRPr lang="ru-RU" sz="11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264920"/>
            <a:ext cx="4320480" cy="380104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Динамика площадей фонда лесовосстановления и создания лесных культур за 1961-2017 годы, тыс.га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347864" y="3573016"/>
          <a:ext cx="3960440" cy="170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347864" y="5229200"/>
            <a:ext cx="3888432" cy="36317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Распределение процента лесистости по лесничествам лесного фонда  и  лесным районам</a:t>
            </a: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563888" y="5661247"/>
          <a:ext cx="3816424" cy="119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2119" t="5659" r="2093" b="5036"/>
          <a:stretch>
            <a:fillRect/>
          </a:stretch>
        </p:blipFill>
        <p:spPr bwMode="auto">
          <a:xfrm>
            <a:off x="107504" y="4961204"/>
            <a:ext cx="3240360" cy="18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0" y="4725144"/>
            <a:ext cx="35638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Распределение площади лесничеств  на землях лесного фонда по целевому назначению,  %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7380312" y="1556792"/>
          <a:ext cx="17636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084168" y="1196752"/>
            <a:ext cx="3059832" cy="36317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Доля спелых и перестойных насаждений в общей площади эксплуатационных лесов лесничества, 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196752"/>
            <a:ext cx="27718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Административное деление территории Архангельской области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2924944"/>
            <a:ext cx="3059832" cy="36317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tx2"/>
                </a:solidFill>
                <a:latin typeface="Arial Narrow" pitchFamily="34" charset="0"/>
              </a:rPr>
              <a:t>Распределение площади земель лесов  Архангельской области по лесным районам, тыс. га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ru-RU" sz="2000" dirty="0" smtClean="0"/>
              <a:t>1.1.7. Характеристика состояния лесов, расположенных на ООПТ федерального, регионального</a:t>
            </a:r>
            <a:br>
              <a:rPr lang="ru-RU" sz="2000" dirty="0" smtClean="0"/>
            </a:br>
            <a:r>
              <a:rPr lang="ru-RU" sz="2000" dirty="0" smtClean="0"/>
              <a:t>и местного значения и динамика их изменения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Содержимое 4" descr="ООПТ Архангельск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765708" cy="40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Архангельск\2018\ПАМЯТНИКИ ПРИРОДЫ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357298"/>
            <a:ext cx="4357686" cy="425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162427" cy="936104"/>
          </a:xfrm>
        </p:spPr>
        <p:txBody>
          <a:bodyPr lIns="0" rIns="0"/>
          <a:lstStyle/>
          <a:p>
            <a:r>
              <a:rPr lang="ru-RU" sz="2000" dirty="0" smtClean="0"/>
              <a:t>1.1.7. Характеристика состояния лесов, расположенных на ООПТ федерального, регионального</a:t>
            </a:r>
            <a:br>
              <a:rPr lang="ru-RU" sz="2000" dirty="0" smtClean="0"/>
            </a:br>
            <a:r>
              <a:rPr lang="ru-RU" sz="2000" dirty="0" smtClean="0"/>
              <a:t>и местного значения и динамика их изменения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Содержимое 4" descr="ООПТ ПРОЕКТИРУЕМЫЕ Архангельск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3786214" cy="15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Без имени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484785"/>
            <a:ext cx="4046659" cy="3744415"/>
          </a:xfrm>
          <a:prstGeom prst="rect">
            <a:avLst/>
          </a:prstGeom>
        </p:spPr>
      </p:pic>
      <p:pic>
        <p:nvPicPr>
          <p:cNvPr id="11" name="Рисунок 10" descr="ЦЕЛЕВОЕ НАЗНАЧЕНИЕ ЛЕСОВ_1 000 000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>
          <a:xfrm>
            <a:off x="8100392" y="2636912"/>
            <a:ext cx="1008112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83237" y="1196752"/>
            <a:ext cx="5360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rgbClr val="000000"/>
                </a:solidFill>
              </a:rPr>
              <a:t>КАРТА-СХЕМА РАСПРЕДЕЛЕНИЯ  ЛЕСОВ АРХАНГЕЛЬСКОЙ ОБЛАСТИ ПО ЦЕЛЕВОМУ НАЗНАЧЕНИЮ</a:t>
            </a:r>
            <a:endParaRPr lang="ru-RU" sz="800" b="1" dirty="0">
              <a:solidFill>
                <a:srgbClr val="000000"/>
              </a:solidFill>
            </a:endParaRPr>
          </a:p>
        </p:txBody>
      </p:sp>
      <p:pic>
        <p:nvPicPr>
          <p:cNvPr id="6" name="Содержимое 4" descr="ООПТ ПРОЕКТИРУЕМЫЕ Архангельск.jpg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3853092" cy="395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ЦЕЛЕВОЕ НАЗНАЧЕНИЕ ЛЕСОВ_1 000 0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822966" y="5157192"/>
            <a:ext cx="2516065" cy="1656184"/>
          </a:xfrm>
          <a:prstGeom prst="rect">
            <a:avLst/>
          </a:prstGeom>
        </p:spPr>
      </p:pic>
      <p:pic>
        <p:nvPicPr>
          <p:cNvPr id="14" name="Рисунок 13" descr="ЦЕЛЕВОЕ НАЗНАЧЕНИЕ ЛЕСОВ_1 000 0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228184" y="5157192"/>
            <a:ext cx="2664296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cap="all" dirty="0" smtClean="0"/>
              <a:t>1.2. </a:t>
            </a:r>
            <a:r>
              <a:rPr lang="ru-RU" sz="2000" dirty="0" smtClean="0"/>
              <a:t>Социально-экономическая оценка использования, охраны, защиты и воспроизводства лесов на территории Архангельской области за год, предшествующий году разработки лесного плана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Доходы от использования лесов по уровням бюджетной системы Российской 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455167"/>
            <a:ext cx="5580112" cy="461665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Динамика поступления дохода от использования лесов –</a:t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1200" b="1" dirty="0" smtClean="0">
                <a:solidFill>
                  <a:schemeClr val="tx2"/>
                </a:solidFill>
              </a:rPr>
              <a:t>всего, млн руб.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2276873"/>
          <a:ext cx="38519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3491880" y="1844824"/>
          <a:ext cx="565212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1435" y="1196752"/>
            <a:ext cx="398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Доходы от использования лесов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Лесопромышленное производство и занятость населения в лесном секторе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37D33-6F9D-4309-9597-20737778FD8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157192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Динамика производства пиломатериалов и численности работающих в деревообработке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13" name="Диаграмма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5328592" cy="189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187624" y="1196752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Соотношение заработной платы на лесозаготовках, в деревообработке и в ЦБП</a:t>
            </a:r>
          </a:p>
        </p:txBody>
      </p:sp>
      <p:pic>
        <p:nvPicPr>
          <p:cNvPr id="15" name="Диаграмма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60732"/>
            <a:ext cx="4536504" cy="140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3368025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Динамика вывозки древесины и численности, работающих на лесозаготовках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16" name="Диаграмма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373216"/>
            <a:ext cx="4221758" cy="14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Характеристика транспортной доступности освоения лесов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424C-14DC-47ED-94B1-38CA9587D8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Схема транспортной сети Архангельской области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с учетом уточненных данных по спутниковой съемке </a:t>
            </a:r>
            <a:r>
              <a:rPr lang="ru-RU" sz="1200" b="1" dirty="0" err="1" smtClean="0">
                <a:solidFill>
                  <a:schemeClr val="tx2"/>
                </a:solidFill>
              </a:rPr>
              <a:t>Landsat</a:t>
            </a:r>
            <a:r>
              <a:rPr lang="ru-RU" sz="1200" b="1" dirty="0" smtClean="0">
                <a:solidFill>
                  <a:schemeClr val="tx2"/>
                </a:solidFill>
              </a:rPr>
              <a:t> 8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14" name="Содержимое 13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038600" cy="3828256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1268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Транспортная доступность участковых лесничеств Архангельской области с учетом уточненных данных по спутниковой съемке </a:t>
            </a:r>
            <a:r>
              <a:rPr lang="ru-RU" sz="1200" b="1" dirty="0" err="1" smtClean="0">
                <a:solidFill>
                  <a:schemeClr val="tx2"/>
                </a:solidFill>
              </a:rPr>
              <a:t>Landsat</a:t>
            </a:r>
            <a:r>
              <a:rPr lang="ru-RU" sz="1200" b="1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3" name="Содержимое 4" descr="E:\Архангельская область\ТранспДостЛесн.jpg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589239"/>
            <a:ext cx="2232248" cy="121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4030" y="1916832"/>
            <a:ext cx="3640405" cy="3744416"/>
          </a:xfrm>
          <a:prstGeom prst="rect">
            <a:avLst/>
          </a:prstGeom>
        </p:spPr>
      </p:pic>
      <p:pic>
        <p:nvPicPr>
          <p:cNvPr id="18" name="Содержимое 17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364088" y="5661248"/>
            <a:ext cx="2118902" cy="10081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93TGp_calligraphy_light — копия">
  <a:themeElements>
    <a:clrScheme name="Другая 1">
      <a:dk1>
        <a:srgbClr val="715137"/>
      </a:dk1>
      <a:lt1>
        <a:srgbClr val="FFFFFF"/>
      </a:lt1>
      <a:dk2>
        <a:srgbClr val="225010"/>
      </a:dk2>
      <a:lt2>
        <a:srgbClr val="F79B63"/>
      </a:lt2>
      <a:accent1>
        <a:srgbClr val="C5EB07"/>
      </a:accent1>
      <a:accent2>
        <a:srgbClr val="62AB09"/>
      </a:accent2>
      <a:accent3>
        <a:srgbClr val="C13E03"/>
      </a:accent3>
      <a:accent4>
        <a:srgbClr val="0070C0"/>
      </a:accent4>
      <a:accent5>
        <a:srgbClr val="1A8060"/>
      </a:accent5>
      <a:accent6>
        <a:srgbClr val="FFE593"/>
      </a:accent6>
      <a:hlink>
        <a:srgbClr val="D56575"/>
      </a:hlink>
      <a:folHlink>
        <a:srgbClr val="4E8FC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1297</Words>
  <Application>Microsoft Office PowerPoint</Application>
  <PresentationFormat>Экран (4:3)</PresentationFormat>
  <Paragraphs>403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593TGp_calligraphy_light — копия</vt:lpstr>
      <vt:lpstr>Опыт разработки лесного плана субъекта Российской Федерации на примере Архангельской области</vt:lpstr>
      <vt:lpstr>Сведения об источниках исходных данных, используемых при разработке лесного плана субъекта Российской Федерации</vt:lpstr>
      <vt:lpstr>Введение </vt:lpstr>
      <vt:lpstr>I. Характеристика состояния лесов и их использования</vt:lpstr>
      <vt:lpstr>1.1.7. Характеристика состояния лесов, расположенных на ООПТ федерального, регионального и местного значения и динамика их изменения</vt:lpstr>
      <vt:lpstr>1.1.7. Характеристика состояния лесов, расположенных на ООПТ федерального, регионального и местного значения и динамика их изменения</vt:lpstr>
      <vt:lpstr>1.2. Социально-экономическая оценка использования, охраны, защиты и воспроизводства лесов на территории Архангельской области за год, предшествующий году разработки лесного плана</vt:lpstr>
      <vt:lpstr>Лесопромышленное производство и занятость населения в лесном секторе</vt:lpstr>
      <vt:lpstr>Характеристика транспортной доступности освоения лесов</vt:lpstr>
      <vt:lpstr>II. Основные направления использования, охраны, защиты и воспроизводства лесов</vt:lpstr>
      <vt:lpstr>Зоны планируемого освоения лесов</vt:lpstr>
      <vt:lpstr>III. Оценка экономической эффективности реализации мероприятий по осуществлению планируемого освоения лесов</vt:lpstr>
      <vt:lpstr> Расходы на осуществление мероприятий лесного плана, тыс. руб.</vt:lpstr>
      <vt:lpstr>Показатель доходности мероприятий лесного плана Архангельской области</vt:lpstr>
      <vt:lpstr>Целевые показатели эффективности выполнения мероприятий по осуществлению планируемого освоения лесов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Наташа</dc:creator>
  <cp:lastModifiedBy>hope-new</cp:lastModifiedBy>
  <cp:revision>381</cp:revision>
  <dcterms:created xsi:type="dcterms:W3CDTF">2016-02-11T21:45:46Z</dcterms:created>
  <dcterms:modified xsi:type="dcterms:W3CDTF">2018-05-07T10:20:01Z</dcterms:modified>
</cp:coreProperties>
</file>