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39" r:id="rId3"/>
    <p:sldId id="340" r:id="rId4"/>
    <p:sldId id="324" r:id="rId5"/>
    <p:sldId id="325" r:id="rId6"/>
    <p:sldId id="295" r:id="rId7"/>
    <p:sldId id="329" r:id="rId8"/>
    <p:sldId id="278" r:id="rId9"/>
    <p:sldId id="327" r:id="rId10"/>
    <p:sldId id="334" r:id="rId11"/>
    <p:sldId id="31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08680D"/>
    <a:srgbClr val="990033"/>
    <a:srgbClr val="339966"/>
    <a:srgbClr val="FFFFCC"/>
    <a:srgbClr val="FFFF99"/>
    <a:srgbClr val="003300"/>
    <a:srgbClr val="99FF99"/>
    <a:srgbClr val="00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17" autoAdjust="0"/>
    <p:restoredTop sz="94660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A\&#1055;&#1088;&#1077;&#1079;&#1077;&#1085;&#1090;&#1072;&#1094;&#1080;&#1080;\&#1052;&#1077;&#1090;&#1086;&#1076;&#1080;&#1082;&#1072;-&#1076;&#1072;&#1085;&#1085;&#1099;&#1077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4200"/>
            </a:solidFill>
          </c:spPr>
          <c:invertIfNegative val="0"/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21531</c:v>
                </c:pt>
                <c:pt idx="1">
                  <c:v>19905</c:v>
                </c:pt>
                <c:pt idx="2">
                  <c:v>22540</c:v>
                </c:pt>
                <c:pt idx="3">
                  <c:v>24754</c:v>
                </c:pt>
                <c:pt idx="4">
                  <c:v>24089</c:v>
                </c:pt>
                <c:pt idx="5">
                  <c:v>21984</c:v>
                </c:pt>
                <c:pt idx="6">
                  <c:v>22393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47808"/>
        <c:axId val="92649344"/>
      </c:barChart>
      <c:catAx>
        <c:axId val="926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2649344"/>
        <c:crosses val="autoZero"/>
        <c:auto val="1"/>
        <c:lblAlgn val="ctr"/>
        <c:lblOffset val="100"/>
        <c:noMultiLvlLbl val="0"/>
      </c:catAx>
      <c:valAx>
        <c:axId val="9264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264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895578853811619E-2"/>
          <c:y val="0.13400087677945688"/>
          <c:w val="0.27161455744683333"/>
          <c:h val="0.836866474295648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9.5189228487283228E-3"/>
                  <c:y val="0.1155933875215066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2416651561141E-2"/>
                  <c:y val="0.13542789539900971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mtClean="0"/>
                      <a:t>9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5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Лист1!$A$25:$A$30</c:f>
              <c:strCache>
                <c:ptCount val="6"/>
                <c:pt idx="0">
                  <c:v>Лесоустройство</c:v>
                </c:pt>
                <c:pt idx="1">
                  <c:v>Защита лесов</c:v>
                </c:pt>
                <c:pt idx="2">
                  <c:v>Отвод и таксация лесосек</c:v>
                </c:pt>
                <c:pt idx="3">
                  <c:v>Воспроизводство лесов и лесоразведение</c:v>
                </c:pt>
                <c:pt idx="4">
                  <c:v>Охрана лесов от пожаров</c:v>
                </c:pt>
                <c:pt idx="5">
                  <c:v>Осущствление функций государственного управления в области лесных отношений</c:v>
                </c:pt>
              </c:strCache>
            </c:strRef>
          </c:cat>
          <c:val>
            <c:numRef>
              <c:f>Лист1!$B$25:$B$30</c:f>
              <c:numCache>
                <c:formatCode>0%</c:formatCode>
                <c:ptCount val="6"/>
                <c:pt idx="0">
                  <c:v>4.0000000000000022E-2</c:v>
                </c:pt>
                <c:pt idx="1">
                  <c:v>6.0000000000000032E-2</c:v>
                </c:pt>
                <c:pt idx="2">
                  <c:v>1.0000000000000005E-2</c:v>
                </c:pt>
                <c:pt idx="3">
                  <c:v>0.1</c:v>
                </c:pt>
                <c:pt idx="4">
                  <c:v>0.28000000000000008</c:v>
                </c:pt>
                <c:pt idx="5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453234241029622"/>
          <c:y val="0.18779069592868058"/>
          <c:w val="0.53618506325808146"/>
          <c:h val="0.74358704888645755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2B353-5991-421C-9952-8F498BF407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9EB2A-872D-4B83-B5B6-6F1F50C06FB3}">
      <dgm:prSet phldrT="[Текст]" custT="1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1.</a:t>
          </a:r>
          <a:endParaRPr lang="ru-RU" sz="1400" b="1" dirty="0">
            <a:latin typeface="Arial Narrow" pitchFamily="34" charset="0"/>
          </a:endParaRPr>
        </a:p>
      </dgm:t>
    </dgm:pt>
    <dgm:pt modelId="{8BBB8AF9-8988-445F-8891-70D49E2D1553}" type="parTrans" cxnId="{1D1A383F-3D78-46D3-A870-EF2E6185F9DF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72A6C80B-34BB-48C9-B3F6-8C932DCAC0E1}" type="sibTrans" cxnId="{1D1A383F-3D78-46D3-A870-EF2E6185F9DF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DF0745E3-A677-43FE-BA7C-601C32183795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Система государственного управления лесами </a:t>
          </a:r>
          <a:endParaRPr lang="ru-RU" sz="1400" b="1" dirty="0">
            <a:latin typeface="Arial Narrow" pitchFamily="34" charset="0"/>
          </a:endParaRPr>
        </a:p>
      </dgm:t>
    </dgm:pt>
    <dgm:pt modelId="{41390DBE-6FA2-4D63-A1C1-5DFCAE153128}" type="parTrans" cxnId="{A5C7901B-324B-4038-A86A-DECF38213569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6C25B4F4-E645-4EAD-9346-008FD923FEE5}" type="sibTrans" cxnId="{A5C7901B-324B-4038-A86A-DECF38213569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03BDB7B-DA1D-492B-B817-20BB44A436E5}">
      <dgm:prSet phldrT="[Текст]" custT="1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2</a:t>
          </a:r>
          <a:endParaRPr lang="ru-RU" sz="1400" b="1" dirty="0">
            <a:latin typeface="Arial Narrow" pitchFamily="34" charset="0"/>
          </a:endParaRPr>
        </a:p>
      </dgm:t>
    </dgm:pt>
    <dgm:pt modelId="{BDD93CE3-B13F-421E-B8AA-A8393F557C6C}" type="parTrans" cxnId="{67A8C3E2-9B96-4E8D-ADD5-D0BF024752A2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A46F49A0-D994-41AF-9BD7-0E2D250B4877}" type="sibTrans" cxnId="{67A8C3E2-9B96-4E8D-ADD5-D0BF024752A2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555D8A68-83A1-47B5-8CE5-A277A16E9546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Система планирования </a:t>
          </a:r>
          <a:endParaRPr lang="ru-RU" sz="1400" b="1" dirty="0">
            <a:latin typeface="Arial Narrow" pitchFamily="34" charset="0"/>
          </a:endParaRPr>
        </a:p>
      </dgm:t>
    </dgm:pt>
    <dgm:pt modelId="{C5E942E5-BCA2-4388-A42B-9566EC8CEEF0}" type="parTrans" cxnId="{5D1B762D-35A9-40EC-8875-C416CBF97E9A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481B5D85-6A31-49A2-9F96-121151E67A85}" type="sibTrans" cxnId="{5D1B762D-35A9-40EC-8875-C416CBF97E9A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D1015195-986E-4980-84E6-076A82C426D9}">
      <dgm:prSet phldrT="[Текст]" custT="1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3</a:t>
          </a:r>
          <a:endParaRPr lang="ru-RU" sz="1400" b="1" dirty="0">
            <a:latin typeface="Arial Narrow" pitchFamily="34" charset="0"/>
          </a:endParaRPr>
        </a:p>
      </dgm:t>
    </dgm:pt>
    <dgm:pt modelId="{567C385C-5DFE-46D9-9773-6787023413E8}" type="parTrans" cxnId="{A99EE745-8351-408F-A44F-558CA1EF7D7E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1EA5FE97-C2FF-4DC4-849D-461560A12CB9}" type="sibTrans" cxnId="{A99EE745-8351-408F-A44F-558CA1EF7D7E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EAB6110-1AEB-4C98-9887-900D557D296A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 Narrow" pitchFamily="34" charset="0"/>
            </a:rPr>
            <a:t>Нормирования труда</a:t>
          </a:r>
          <a:endParaRPr lang="ru-RU" sz="1400" b="1" dirty="0">
            <a:latin typeface="Arial Narrow" pitchFamily="34" charset="0"/>
          </a:endParaRPr>
        </a:p>
      </dgm:t>
    </dgm:pt>
    <dgm:pt modelId="{47B038AF-22FF-4704-925F-CC2642E8C7F1}" type="parTrans" cxnId="{53FA3F80-3BC7-4C58-97A1-11F26D2A7D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C67C52D7-8336-4635-8B0A-AFEFE33735E0}" type="sibTrans" cxnId="{53FA3F80-3BC7-4C58-97A1-11F26D2A7DE8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9D414CF9-1422-497E-A780-369C160D95B3}" type="pres">
      <dgm:prSet presAssocID="{51E2B353-5991-421C-9952-8F498BF407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0EF63-7A74-454F-99DA-4B2ECCA425EE}" type="pres">
      <dgm:prSet presAssocID="{7F99EB2A-872D-4B83-B5B6-6F1F50C06FB3}" presName="composite" presStyleCnt="0"/>
      <dgm:spPr/>
    </dgm:pt>
    <dgm:pt modelId="{34103A13-631F-4D37-B8CB-45D7799726A7}" type="pres">
      <dgm:prSet presAssocID="{7F99EB2A-872D-4B83-B5B6-6F1F50C06FB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222DC-6DB2-45D3-AB23-03627B810374}" type="pres">
      <dgm:prSet presAssocID="{7F99EB2A-872D-4B83-B5B6-6F1F50C06F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DC7DE-3F7E-49B4-8610-06026B067A7C}" type="pres">
      <dgm:prSet presAssocID="{72A6C80B-34BB-48C9-B3F6-8C932DCAC0E1}" presName="sp" presStyleCnt="0"/>
      <dgm:spPr/>
    </dgm:pt>
    <dgm:pt modelId="{9C53BF58-D2CB-46E4-B742-AFD9115745F8}" type="pres">
      <dgm:prSet presAssocID="{003BDB7B-DA1D-492B-B817-20BB44A436E5}" presName="composite" presStyleCnt="0"/>
      <dgm:spPr/>
    </dgm:pt>
    <dgm:pt modelId="{1E8A4387-8989-4A11-B6DA-90AB6714E2E5}" type="pres">
      <dgm:prSet presAssocID="{003BDB7B-DA1D-492B-B817-20BB44A436E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898E6-2CD6-48D8-9254-184F68151B01}" type="pres">
      <dgm:prSet presAssocID="{003BDB7B-DA1D-492B-B817-20BB44A436E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3FEC4-2116-43EC-B7EB-CBE2916E72D3}" type="pres">
      <dgm:prSet presAssocID="{A46F49A0-D994-41AF-9BD7-0E2D250B4877}" presName="sp" presStyleCnt="0"/>
      <dgm:spPr/>
    </dgm:pt>
    <dgm:pt modelId="{0F47C046-68D3-40AC-908E-2DF9DE155265}" type="pres">
      <dgm:prSet presAssocID="{D1015195-986E-4980-84E6-076A82C426D9}" presName="composite" presStyleCnt="0"/>
      <dgm:spPr/>
    </dgm:pt>
    <dgm:pt modelId="{9D923CD8-756F-488C-9E48-D923FC12FA08}" type="pres">
      <dgm:prSet presAssocID="{D1015195-986E-4980-84E6-076A82C426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99885-5A6B-4670-AE83-E81FA7B6A3BE}" type="pres">
      <dgm:prSet presAssocID="{D1015195-986E-4980-84E6-076A82C426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3D6A1-1800-49FF-9385-46207BF479F5}" type="presOf" srcId="{DF0745E3-A677-43FE-BA7C-601C32183795}" destId="{E6E222DC-6DB2-45D3-AB23-03627B810374}" srcOrd="0" destOrd="0" presId="urn:microsoft.com/office/officeart/2005/8/layout/chevron2"/>
    <dgm:cxn modelId="{A99EE745-8351-408F-A44F-558CA1EF7D7E}" srcId="{51E2B353-5991-421C-9952-8F498BF407A5}" destId="{D1015195-986E-4980-84E6-076A82C426D9}" srcOrd="2" destOrd="0" parTransId="{567C385C-5DFE-46D9-9773-6787023413E8}" sibTransId="{1EA5FE97-C2FF-4DC4-849D-461560A12CB9}"/>
    <dgm:cxn modelId="{DB48E2D2-F202-4DF6-9373-00AA8810ABED}" type="presOf" srcId="{003BDB7B-DA1D-492B-B817-20BB44A436E5}" destId="{1E8A4387-8989-4A11-B6DA-90AB6714E2E5}" srcOrd="0" destOrd="0" presId="urn:microsoft.com/office/officeart/2005/8/layout/chevron2"/>
    <dgm:cxn modelId="{A510238A-37C6-4C83-9E18-B2A88026A5FC}" type="presOf" srcId="{51E2B353-5991-421C-9952-8F498BF407A5}" destId="{9D414CF9-1422-497E-A780-369C160D95B3}" srcOrd="0" destOrd="0" presId="urn:microsoft.com/office/officeart/2005/8/layout/chevron2"/>
    <dgm:cxn modelId="{AA4AC40A-5DE6-495A-B12D-0178190BC6E7}" type="presOf" srcId="{D1015195-986E-4980-84E6-076A82C426D9}" destId="{9D923CD8-756F-488C-9E48-D923FC12FA08}" srcOrd="0" destOrd="0" presId="urn:microsoft.com/office/officeart/2005/8/layout/chevron2"/>
    <dgm:cxn modelId="{14297780-F6A7-446E-B307-79DB4E78077F}" type="presOf" srcId="{7F99EB2A-872D-4B83-B5B6-6F1F50C06FB3}" destId="{34103A13-631F-4D37-B8CB-45D7799726A7}" srcOrd="0" destOrd="0" presId="urn:microsoft.com/office/officeart/2005/8/layout/chevron2"/>
    <dgm:cxn modelId="{8F58DF65-6324-42DE-9E66-536A010368B9}" type="presOf" srcId="{555D8A68-83A1-47B5-8CE5-A277A16E9546}" destId="{5D3898E6-2CD6-48D8-9254-184F68151B01}" srcOrd="0" destOrd="0" presId="urn:microsoft.com/office/officeart/2005/8/layout/chevron2"/>
    <dgm:cxn modelId="{FAD2CB01-433A-4C1F-B851-A04523ACFA3C}" type="presOf" srcId="{FEAB6110-1AEB-4C98-9887-900D557D296A}" destId="{16D99885-5A6B-4670-AE83-E81FA7B6A3BE}" srcOrd="0" destOrd="0" presId="urn:microsoft.com/office/officeart/2005/8/layout/chevron2"/>
    <dgm:cxn modelId="{67A8C3E2-9B96-4E8D-ADD5-D0BF024752A2}" srcId="{51E2B353-5991-421C-9952-8F498BF407A5}" destId="{003BDB7B-DA1D-492B-B817-20BB44A436E5}" srcOrd="1" destOrd="0" parTransId="{BDD93CE3-B13F-421E-B8AA-A8393F557C6C}" sibTransId="{A46F49A0-D994-41AF-9BD7-0E2D250B4877}"/>
    <dgm:cxn modelId="{A5C7901B-324B-4038-A86A-DECF38213569}" srcId="{7F99EB2A-872D-4B83-B5B6-6F1F50C06FB3}" destId="{DF0745E3-A677-43FE-BA7C-601C32183795}" srcOrd="0" destOrd="0" parTransId="{41390DBE-6FA2-4D63-A1C1-5DFCAE153128}" sibTransId="{6C25B4F4-E645-4EAD-9346-008FD923FEE5}"/>
    <dgm:cxn modelId="{5D1B762D-35A9-40EC-8875-C416CBF97E9A}" srcId="{003BDB7B-DA1D-492B-B817-20BB44A436E5}" destId="{555D8A68-83A1-47B5-8CE5-A277A16E9546}" srcOrd="0" destOrd="0" parTransId="{C5E942E5-BCA2-4388-A42B-9566EC8CEEF0}" sibTransId="{481B5D85-6A31-49A2-9F96-121151E67A85}"/>
    <dgm:cxn modelId="{53FA3F80-3BC7-4C58-97A1-11F26D2A7DE8}" srcId="{D1015195-986E-4980-84E6-076A82C426D9}" destId="{FEAB6110-1AEB-4C98-9887-900D557D296A}" srcOrd="0" destOrd="0" parTransId="{47B038AF-22FF-4704-925F-CC2642E8C7F1}" sibTransId="{C67C52D7-8336-4635-8B0A-AFEFE33735E0}"/>
    <dgm:cxn modelId="{1D1A383F-3D78-46D3-A870-EF2E6185F9DF}" srcId="{51E2B353-5991-421C-9952-8F498BF407A5}" destId="{7F99EB2A-872D-4B83-B5B6-6F1F50C06FB3}" srcOrd="0" destOrd="0" parTransId="{8BBB8AF9-8988-445F-8891-70D49E2D1553}" sibTransId="{72A6C80B-34BB-48C9-B3F6-8C932DCAC0E1}"/>
    <dgm:cxn modelId="{240B1ADD-646B-49F9-AD41-F9BF5053EFA5}" type="presParOf" srcId="{9D414CF9-1422-497E-A780-369C160D95B3}" destId="{10E0EF63-7A74-454F-99DA-4B2ECCA425EE}" srcOrd="0" destOrd="0" presId="urn:microsoft.com/office/officeart/2005/8/layout/chevron2"/>
    <dgm:cxn modelId="{D96F43A9-B5D1-413F-BC3C-E8AD781C225E}" type="presParOf" srcId="{10E0EF63-7A74-454F-99DA-4B2ECCA425EE}" destId="{34103A13-631F-4D37-B8CB-45D7799726A7}" srcOrd="0" destOrd="0" presId="urn:microsoft.com/office/officeart/2005/8/layout/chevron2"/>
    <dgm:cxn modelId="{B4DADF45-9974-4219-880F-95543C92BC61}" type="presParOf" srcId="{10E0EF63-7A74-454F-99DA-4B2ECCA425EE}" destId="{E6E222DC-6DB2-45D3-AB23-03627B810374}" srcOrd="1" destOrd="0" presId="urn:microsoft.com/office/officeart/2005/8/layout/chevron2"/>
    <dgm:cxn modelId="{1F2A9634-0D29-47DF-ADE5-8992744482E0}" type="presParOf" srcId="{9D414CF9-1422-497E-A780-369C160D95B3}" destId="{3B5DC7DE-3F7E-49B4-8610-06026B067A7C}" srcOrd="1" destOrd="0" presId="urn:microsoft.com/office/officeart/2005/8/layout/chevron2"/>
    <dgm:cxn modelId="{CC653719-1A38-48DC-BA2D-12BF51CA719C}" type="presParOf" srcId="{9D414CF9-1422-497E-A780-369C160D95B3}" destId="{9C53BF58-D2CB-46E4-B742-AFD9115745F8}" srcOrd="2" destOrd="0" presId="urn:microsoft.com/office/officeart/2005/8/layout/chevron2"/>
    <dgm:cxn modelId="{264A9087-3BAB-484A-93E9-4003CE3422F9}" type="presParOf" srcId="{9C53BF58-D2CB-46E4-B742-AFD9115745F8}" destId="{1E8A4387-8989-4A11-B6DA-90AB6714E2E5}" srcOrd="0" destOrd="0" presId="urn:microsoft.com/office/officeart/2005/8/layout/chevron2"/>
    <dgm:cxn modelId="{F49B4B5F-32C3-4543-9454-D5DFDC84E901}" type="presParOf" srcId="{9C53BF58-D2CB-46E4-B742-AFD9115745F8}" destId="{5D3898E6-2CD6-48D8-9254-184F68151B01}" srcOrd="1" destOrd="0" presId="urn:microsoft.com/office/officeart/2005/8/layout/chevron2"/>
    <dgm:cxn modelId="{CC37FF97-E5DA-4D2E-8734-BB17B6C9AFDB}" type="presParOf" srcId="{9D414CF9-1422-497E-A780-369C160D95B3}" destId="{A173FEC4-2116-43EC-B7EB-CBE2916E72D3}" srcOrd="3" destOrd="0" presId="urn:microsoft.com/office/officeart/2005/8/layout/chevron2"/>
    <dgm:cxn modelId="{47402F3D-926C-4336-B1AC-DB9D57ED5C07}" type="presParOf" srcId="{9D414CF9-1422-497E-A780-369C160D95B3}" destId="{0F47C046-68D3-40AC-908E-2DF9DE155265}" srcOrd="4" destOrd="0" presId="urn:microsoft.com/office/officeart/2005/8/layout/chevron2"/>
    <dgm:cxn modelId="{5E4F9EC8-0F9D-42A5-8958-6DBF0E2BCF89}" type="presParOf" srcId="{0F47C046-68D3-40AC-908E-2DF9DE155265}" destId="{9D923CD8-756F-488C-9E48-D923FC12FA08}" srcOrd="0" destOrd="0" presId="urn:microsoft.com/office/officeart/2005/8/layout/chevron2"/>
    <dgm:cxn modelId="{24848292-9605-444C-A4AD-318255F68540}" type="presParOf" srcId="{0F47C046-68D3-40AC-908E-2DF9DE155265}" destId="{16D99885-5A6B-4670-AE83-E81FA7B6A3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03A13-631F-4D37-B8CB-45D7799726A7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1.</a:t>
          </a:r>
          <a:endParaRPr lang="ru-RU" sz="1400" b="1" kern="1200" dirty="0">
            <a:latin typeface="Arial Narrow" pitchFamily="34" charset="0"/>
          </a:endParaRPr>
        </a:p>
      </dsp:txBody>
      <dsp:txXfrm rot="-5400000">
        <a:off x="1" y="520688"/>
        <a:ext cx="1039018" cy="445294"/>
      </dsp:txXfrm>
    </dsp:sp>
    <dsp:sp modelId="{E6E222DC-6DB2-45D3-AB23-03627B810374}">
      <dsp:nvSpPr>
        <dsp:cNvPr id="0" name=""/>
        <dsp:cNvSpPr/>
      </dsp:nvSpPr>
      <dsp:spPr>
        <a:xfrm rot="5400000">
          <a:off x="2449375" y="-1409177"/>
          <a:ext cx="964803" cy="3785517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Narrow" pitchFamily="34" charset="0"/>
            </a:rPr>
            <a:t>Система государственного управления лесами </a:t>
          </a:r>
          <a:endParaRPr lang="ru-RU" sz="1400" b="1" kern="1200" dirty="0">
            <a:latin typeface="Arial Narrow" pitchFamily="34" charset="0"/>
          </a:endParaRPr>
        </a:p>
      </dsp:txBody>
      <dsp:txXfrm rot="-5400000">
        <a:off x="1039018" y="48278"/>
        <a:ext cx="3738419" cy="870607"/>
      </dsp:txXfrm>
    </dsp:sp>
    <dsp:sp modelId="{1E8A4387-8989-4A11-B6DA-90AB6714E2E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2</a:t>
          </a:r>
          <a:endParaRPr lang="ru-RU" sz="1400" b="1" kern="1200" dirty="0">
            <a:latin typeface="Arial Narrow" pitchFamily="34" charset="0"/>
          </a:endParaRPr>
        </a:p>
      </dsp:txBody>
      <dsp:txXfrm rot="-5400000">
        <a:off x="1" y="1809352"/>
        <a:ext cx="1039018" cy="445294"/>
      </dsp:txXfrm>
    </dsp:sp>
    <dsp:sp modelId="{5D3898E6-2CD6-48D8-9254-184F68151B01}">
      <dsp:nvSpPr>
        <dsp:cNvPr id="0" name=""/>
        <dsp:cNvSpPr/>
      </dsp:nvSpPr>
      <dsp:spPr>
        <a:xfrm rot="5400000">
          <a:off x="2449375" y="-120513"/>
          <a:ext cx="964803" cy="3785517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Narrow" pitchFamily="34" charset="0"/>
            </a:rPr>
            <a:t>Система планирования </a:t>
          </a:r>
          <a:endParaRPr lang="ru-RU" sz="1400" b="1" kern="1200" dirty="0">
            <a:latin typeface="Arial Narrow" pitchFamily="34" charset="0"/>
          </a:endParaRPr>
        </a:p>
      </dsp:txBody>
      <dsp:txXfrm rot="-5400000">
        <a:off x="1039018" y="1336942"/>
        <a:ext cx="3738419" cy="870607"/>
      </dsp:txXfrm>
    </dsp:sp>
    <dsp:sp modelId="{9D923CD8-756F-488C-9E48-D923FC12FA0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itchFamily="34" charset="0"/>
            </a:rPr>
            <a:t>3</a:t>
          </a:r>
          <a:endParaRPr lang="ru-RU" sz="1400" b="1" kern="1200" dirty="0">
            <a:latin typeface="Arial Narrow" pitchFamily="34" charset="0"/>
          </a:endParaRPr>
        </a:p>
      </dsp:txBody>
      <dsp:txXfrm rot="-5400000">
        <a:off x="1" y="3098016"/>
        <a:ext cx="1039018" cy="445294"/>
      </dsp:txXfrm>
    </dsp:sp>
    <dsp:sp modelId="{16D99885-5A6B-4670-AE83-E81FA7B6A3BE}">
      <dsp:nvSpPr>
        <dsp:cNvPr id="0" name=""/>
        <dsp:cNvSpPr/>
      </dsp:nvSpPr>
      <dsp:spPr>
        <a:xfrm rot="5400000">
          <a:off x="2449375" y="1168150"/>
          <a:ext cx="964803" cy="3785517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Narrow" pitchFamily="34" charset="0"/>
            </a:rPr>
            <a:t>Нормирования труда</a:t>
          </a:r>
          <a:endParaRPr lang="ru-RU" sz="1400" b="1" kern="1200" dirty="0">
            <a:latin typeface="Arial Narrow" pitchFamily="34" charset="0"/>
          </a:endParaRPr>
        </a:p>
      </dsp:txBody>
      <dsp:txXfrm rot="-5400000">
        <a:off x="1039018" y="2625605"/>
        <a:ext cx="3738419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EEC422-5A7F-4154-9CCC-7344EAEF8702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9A87F9-6D1E-4A2F-B87D-AF7D5D86A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01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соответствии частью 3 статьи 83 Лесного кодекса Российской Федерации финансовое обеспечение переданных субъектам РФ полномочий Российской Федерации в области   лесных отношений осуществляется за счет средств субвенций, предоставляемых из федерального бюджета.</a:t>
            </a:r>
          </a:p>
          <a:p>
            <a:r>
              <a:rPr lang="ru-RU" smtClean="0"/>
              <a:t>На 2016 год объем субвенций на охрану, защиту и восстановление лесов и на осуществление функций государственной управления лесами установлен в объеме 21584,5 млн. рублей.  </a:t>
            </a:r>
          </a:p>
          <a:p>
            <a:r>
              <a:rPr lang="ru-RU" smtClean="0"/>
              <a:t>Наибольшая их часть (51 %) расходуется на содержание и обеспечение деятельности органов государственной власти субъектов Российской Федерации, осуществляющих переданные полномочия в области лесных отношений, и лесничеств; 28 % - на охрану лесов от пожаров; 10 % - на воспроизводство лесов, 6 % - на защиту лесов, а также на  лесоустройство и другие мероприятия.</a:t>
            </a:r>
          </a:p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73893-16B6-408F-B5C5-C6056DAA45E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:\Шаблоны PowerPoint\Шаблоны по управлениям\УПРАВЛЕНИЕ ЛЕСОПОЛЬЗОВАНИЯ И ВОСПРОИЗВОДСТВА ЛЕСОВ\In\титул польза герб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484785"/>
            <a:ext cx="6084168" cy="17281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684A-9490-44C8-8FBF-9781A79D507B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48F7-1970-488A-9345-86EBB1FCF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F04B-E152-4739-BE83-FE398158A7E8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D63A-E9EC-420A-8C07-5A24890B3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:\Шаблоны PowerPoint\Шаблоны по управлениям\УПРАВЛЕНИЕ ЛЕСОПОЛЬЗОВАНИЯ И ВОСПРОИЗВОДСТВА ЛЕСОВ\In\фон польза герб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00800" cy="72008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75675" y="279400"/>
            <a:ext cx="442913" cy="365125"/>
          </a:xfrm>
        </p:spPr>
        <p:txBody>
          <a:bodyPr/>
          <a:lstStyle>
            <a:lvl1pPr algn="ctr">
              <a:defRPr sz="1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9F63242-3AB5-4657-B659-118174DC6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23F1-F341-46A1-AB4F-AABB0A8A3320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BD5A-D8BC-446E-AE61-AE151729A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E0B9-F461-4155-B98D-91F96192AF16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5C8E-5F8D-4292-90B0-08DF6E7B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37AC-ED99-4DC1-B9CB-489CF75FEB90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09C0-05F0-4B03-A06C-6E706358E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A888-B9D8-4B57-8546-CA2EEB4F040B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3AAE-A9AE-45A5-853C-1A7DEFD4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5BFB-2F2F-4435-9937-892D82643BFD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D334-C199-4F6C-B4F8-8DBC467CF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DB25-D2C5-4B2F-84D2-1FA16099C5B6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B176-C39D-497C-B229-1D0D6AD9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97EB-948D-4E88-AD04-F9B02A38B1E7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8DD3-6262-41B5-92FD-4E707A4D3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0E7D316-2D30-488B-B646-3F173B8AFD4B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4AB2E-948F-4522-AB0F-500CB6732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.petrunin@spb-niilh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0" y="332656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cs typeface="Arial" charset="0"/>
              </a:rPr>
              <a:t>Федеральное агентство лесного хозяйства</a:t>
            </a:r>
          </a:p>
          <a:p>
            <a:pPr algn="ctr"/>
            <a:r>
              <a:rPr lang="ru-RU" b="1" dirty="0">
                <a:solidFill>
                  <a:srgbClr val="006600"/>
                </a:solidFill>
                <a:cs typeface="Arial" charset="0"/>
              </a:rPr>
              <a:t>***</a:t>
            </a:r>
          </a:p>
          <a:p>
            <a:pPr algn="ctr"/>
            <a:r>
              <a:rPr lang="ru-RU" sz="1600" b="1" dirty="0">
                <a:solidFill>
                  <a:srgbClr val="006600"/>
                </a:solidFill>
                <a:cs typeface="Arial" charset="0"/>
              </a:rPr>
              <a:t>САНКТ-ПЕТЕРБУРГСКИЙ НАЧНО-ИССЛЕДОВАТЕЛЬСКИЙ ИНСТИТУТ</a:t>
            </a:r>
          </a:p>
          <a:p>
            <a:pPr algn="ctr"/>
            <a:r>
              <a:rPr lang="ru-RU" sz="1600" b="1" dirty="0">
                <a:solidFill>
                  <a:srgbClr val="006600"/>
                </a:solidFill>
                <a:cs typeface="Arial" charset="0"/>
              </a:rPr>
              <a:t> ЛЕСНОГО ХОЗЯЙСТВА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088" y="5373688"/>
            <a:ext cx="7489825" cy="0"/>
          </a:xfrm>
          <a:prstGeom prst="line">
            <a:avLst/>
          </a:prstGeom>
          <a:ln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403350" y="5516563"/>
            <a:ext cx="7416800" cy="108108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 smtClean="0"/>
              <a:t>Николай Алексеевич ПЕТРУНИН, заместитель директора </a:t>
            </a:r>
            <a:r>
              <a:rPr lang="ru-RU" sz="1400" b="1" dirty="0"/>
              <a:t>ФБУ «</a:t>
            </a:r>
            <a:r>
              <a:rPr lang="ru-RU" sz="1400" b="1" dirty="0" err="1"/>
              <a:t>СПбНИИЛХ</a:t>
            </a:r>
            <a:r>
              <a:rPr lang="ru-RU" sz="1400" b="1" dirty="0"/>
              <a:t>»</a:t>
            </a:r>
          </a:p>
          <a:p>
            <a:pPr algn="just"/>
            <a:r>
              <a:rPr lang="ru-RU" sz="1400" dirty="0" smtClean="0"/>
              <a:t>к </a:t>
            </a:r>
            <a:r>
              <a:rPr lang="ru-RU" sz="1400" dirty="0"/>
              <a:t>выступлению </a:t>
            </a:r>
            <a:r>
              <a:rPr lang="ru-RU" sz="1400" dirty="0" smtClean="0"/>
              <a:t>на   совещании  Рослесхоза по  вопросам  разработки лесных планов субъектов Российской Федерации</a:t>
            </a:r>
            <a:endParaRPr lang="ru-RU" sz="1400" dirty="0"/>
          </a:p>
          <a:p>
            <a:pPr algn="ctr">
              <a:defRPr/>
            </a:pPr>
            <a:r>
              <a:rPr lang="ru-RU" sz="1400" dirty="0" smtClean="0"/>
              <a:t>Г. Пушкино,  27 апреля 2018 года</a:t>
            </a:r>
            <a:endParaRPr lang="ru-RU" sz="14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556792"/>
            <a:ext cx="5760640" cy="2736304"/>
          </a:xfrm>
          <a:prstGeom prst="rect">
            <a:avLst/>
          </a:prstGeom>
          <a:solidFill>
            <a:srgbClr val="086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 smtClean="0">
                <a:latin typeface="Arial" pitchFamily="34" charset="0"/>
                <a:cs typeface="Arial" pitchFamily="34" charset="0"/>
              </a:rPr>
              <a:t>ЛЕСНОЙ  ПЛАН СУБЪЕКТА РОССИЙСКОЙ ФЕДЕРАЦИИ  КАК ОСНОВА СТАБИЛЬНОСТИ ФИНАНСОВОГО ОБЕСПЕЧЕНИЯ ПЕРЕДАННЫХ ПОЛНОМОЧИЙ В ОБЛАСТИ ЛЕСНЫХ ОТНОШЕНИЙ</a:t>
            </a:r>
            <a:endParaRPr lang="ru-RU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Доля основных работ по охране, защите и воспроизводству лесов, выполняемых арендаторами лесных участков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2000" y="1052736"/>
          <a:ext cx="8460000" cy="55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/>
                <a:gridCol w="720000"/>
                <a:gridCol w="1260000"/>
                <a:gridCol w="1260000"/>
                <a:gridCol w="126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работ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 работ, выполненные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работ, выполненных арендаторами лесных участков,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за счет всех источников финансирования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 том числе арендаторами лесных участков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Создание лесных дорог, предназначенных для охраны лесов от пожаров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10513,0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9511,1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61,9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Прокладка просек и противопожарных разрывов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3252,6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2047,9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63,0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Устройство противопожарных минерализованных полос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191755,5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93687,0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48,9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Лесовосстановление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, всего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843215,2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687054,7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81,5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Искусственное </a:t>
                      </a:r>
                      <a:r>
                        <a:rPr lang="ru-RU" sz="1200" b="0" i="1" dirty="0" err="1" smtClean="0">
                          <a:latin typeface="Arial" pitchFamily="34" charset="0"/>
                          <a:cs typeface="Arial" pitchFamily="34" charset="0"/>
                        </a:rPr>
                        <a:t>лесовосстановление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178767,6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120064,8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67,2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Комбинированное </a:t>
                      </a:r>
                      <a:r>
                        <a:rPr lang="ru-RU" sz="1200" b="0" i="1" dirty="0" err="1" smtClean="0">
                          <a:latin typeface="Arial" pitchFamily="34" charset="0"/>
                          <a:cs typeface="Arial" pitchFamily="34" charset="0"/>
                        </a:rPr>
                        <a:t>лесовосстановление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17540,3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17237,3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98,3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Проведение агротехнических уходов за лесными культурами (в переводе на однократный)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688627,3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420956,8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61,1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Обработка почвы под лесные культуры, всего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179929,1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129449,6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71,9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Рубки ухода за лесом, всего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546018,1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364434,1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66,7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Источник: Отчет о расходах бюджета субъекта Российской Федерации, источником обеспечения которого является субвенция за 2016 год (форма 1-субвенции) 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0801" y="2708920"/>
            <a:ext cx="3582398" cy="23882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98072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4200"/>
                </a:solidFill>
                <a:latin typeface="Book Antiqua" pitchFamily="18" charset="0"/>
              </a:rPr>
              <a:t>Благодарю вас за внимание! </a:t>
            </a:r>
            <a:endParaRPr lang="ru-RU" sz="5400" b="1" i="1" dirty="0">
              <a:solidFill>
                <a:srgbClr val="0042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644" y="566298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200"/>
                </a:solidFill>
                <a:latin typeface="+mn-lt"/>
                <a:cs typeface="Times New Roman" pitchFamily="18" charset="0"/>
              </a:rPr>
              <a:t>г. Москва, ул. Енисейская, дом 1, стр. 1, офис 238. </a:t>
            </a:r>
          </a:p>
          <a:p>
            <a:pPr algn="ctr"/>
            <a:r>
              <a:rPr lang="ru-RU" b="1" dirty="0" smtClean="0">
                <a:solidFill>
                  <a:srgbClr val="004200"/>
                </a:solidFill>
                <a:latin typeface="+mn-lt"/>
                <a:cs typeface="Times New Roman" pitchFamily="18" charset="0"/>
              </a:rPr>
              <a:t>Е-</a:t>
            </a:r>
            <a:r>
              <a:rPr lang="en-US" b="1" dirty="0" smtClean="0">
                <a:solidFill>
                  <a:srgbClr val="004200"/>
                </a:solidFill>
                <a:latin typeface="+mn-lt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rgbClr val="004200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4200"/>
                </a:solidFill>
                <a:latin typeface="+mn-lt"/>
                <a:cs typeface="Times New Roman" pitchFamily="18" charset="0"/>
                <a:hlinkClick r:id="rId3"/>
              </a:rPr>
              <a:t>n.petrunin@spb-niilh.ru</a:t>
            </a:r>
            <a:r>
              <a:rPr lang="ru-RU" b="1" dirty="0" smtClean="0">
                <a:solidFill>
                  <a:srgbClr val="004200"/>
                </a:solidFill>
                <a:latin typeface="+mn-lt"/>
                <a:cs typeface="Times New Roman" pitchFamily="18" charset="0"/>
              </a:rPr>
              <a:t>, тел. +7(903)790-58-70</a:t>
            </a:r>
            <a:endParaRPr lang="ru-RU" b="1" dirty="0">
              <a:solidFill>
                <a:srgbClr val="0042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1259632" y="1772816"/>
            <a:ext cx="720080" cy="97840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52736"/>
            <a:ext cx="8208912" cy="936104"/>
          </a:xfrm>
          <a:prstGeom prst="rect">
            <a:avLst/>
          </a:prstGeom>
          <a:solidFill>
            <a:srgbClr val="08680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Лесной план субъекта Российской Федерации – база для текущего и стратегического планирования</a:t>
            </a:r>
            <a:endParaRPr lang="ru-RU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80928"/>
            <a:ext cx="2448272" cy="2016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15 приложений Лесного плана из 35 связаны с определением объемов субвенций на осуществление переданных полномочий в области лесных отношений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060848"/>
            <a:ext cx="55446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/>
              <a:t>Приложение 4. Анализ существующего распределения и динамика распределения площади лесов и состава лесов по целевому назначению и категориям защитных лесов за период действия предыдущего лесного плана субъекта Российской Федерации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7. Оценка достижения планируемых объемов использования лесов по видам использования лесов за период действия предыдущего лесного плана субъекта Российской Федерации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9. Мероприятия по охране лесов, организации охраны лесов от пожаров за период действия предыдущего лесного плана субъекта Российской Федерации и показатели на период действия разрабатываемого лесного плана субъекта Российской Федерации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10 Мероприятия по защите лесов за период действия предыдущего лесного плана субъекта Российской Федерации и показатели на период действия разрабатываемого лесного плана субъекта Российской Федерации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11 Мероприятия по воспроизводству лесов за период действия предыдущего лесного плана субъекта Российской Федерации и показатели на период действия разрабатываемого лесного плана субъекта Российской Федерации</a:t>
            </a:r>
          </a:p>
          <a:p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915816" y="2996952"/>
            <a:ext cx="432048" cy="1368152"/>
          </a:xfrm>
          <a:prstGeom prst="stripedRightArrow">
            <a:avLst/>
          </a:prstGeom>
          <a:solidFill>
            <a:srgbClr val="00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568952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/>
            <a:endParaRPr lang="ru-RU" sz="1200" dirty="0" smtClean="0"/>
          </a:p>
          <a:p>
            <a:pPr lvl="0" algn="just"/>
            <a:r>
              <a:rPr lang="ru-RU" sz="1200" dirty="0" smtClean="0"/>
              <a:t>Приложение 12. Мероприятия по лесоразведению и рекультивации земель за период действия предыдущего лесного плана субъекта Российской Федерации и показатели на период действия разрабатываемого лесного плана субъекта Российской Федерации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21. Планируемые мероприятия по сохранению экологического потенциала лесов, адаптации к изменениям климата и повышению устойчивости лесов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22  Перспективные направления использования лесов на основе анализа возможностей и оценки фактического освоения лесов, развитие использования лесов по основным видам, плановые показатели на период реализации лесного плана субъекта Российской Федерации, потенциальные и планируемые показатели использования лесов на период реализации лесного плана по видам использования лесов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23. Сведения о планируемом предоставлении лесных участков для использования на период действия разрабатываемого лесного плана субъекта Российской Федерации (в разрезе лесничеств)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24. Распределение лесов по классам пожарной опасности, плановые показатели выполнения мероприятий по охране лесов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25. Плановые показатели выполнения мероприятий по защите лесов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27. Плановые показатели выполнения мероприятий по воспроизводству лесов и лесоразведению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28. Планируемые объекты, сроки, объемы и другие лесоустроительные мероприятия, включая проектирование лесных участков, отнесение лесов по целевому назначению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29. Структура органа государственной власти субъекта Российской Федерации в области лесных отношений</a:t>
            </a:r>
          </a:p>
          <a:p>
            <a:pPr algn="just"/>
            <a:r>
              <a:rPr lang="ru-RU" sz="1200" dirty="0" smtClean="0"/>
              <a:t> </a:t>
            </a:r>
          </a:p>
          <a:p>
            <a:pPr lvl="0" algn="just"/>
            <a:r>
              <a:rPr lang="ru-RU" sz="1200" dirty="0" smtClean="0"/>
              <a:t>Приложение 33. </a:t>
            </a:r>
            <a:r>
              <a:rPr lang="ru-RU" sz="1200" i="1" dirty="0" smtClean="0"/>
              <a:t>Оценка объемов финансирования мероприятий, предусмотренных лесным планом субъекта Российской Федерации, из различных источников за период действия предыдущего лесного плана субъекта Российской Федерации.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179512" y="836712"/>
          <a:ext cx="8964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027A-3366-488B-95BB-63655AA98B1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15888"/>
            <a:ext cx="5832648" cy="720725"/>
          </a:xfrm>
        </p:spPr>
        <p:txBody>
          <a:bodyPr/>
          <a:lstStyle/>
          <a:p>
            <a:pPr algn="r">
              <a:defRPr/>
            </a:pPr>
            <a:r>
              <a:rPr lang="ru-RU" sz="1400" b="1" dirty="0" smtClean="0">
                <a:solidFill>
                  <a:srgbClr val="004623"/>
                </a:solidFill>
                <a:effectLst/>
                <a:latin typeface="Arial" pitchFamily="34" charset="0"/>
                <a:cs typeface="Arial" pitchFamily="34" charset="0"/>
              </a:rPr>
              <a:t>                Динамика изменения объемов финансового обеспечения  переданных полномочий в области лесных отношений за счет средств федерального бюджета</a:t>
            </a:r>
            <a:endParaRPr lang="ru-RU" sz="1400" b="1" dirty="0">
              <a:solidFill>
                <a:srgbClr val="08680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3716338"/>
            <a:ext cx="8893175" cy="2889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Структура расходов на лесное хозяйство, %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4005064"/>
          <a:ext cx="82089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6632"/>
            <a:ext cx="2572735" cy="664522"/>
          </a:xfrm>
          <a:prstGeom prst="rect">
            <a:avLst/>
          </a:prstGeom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043608" y="836712"/>
            <a:ext cx="7776864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Динамика объемов субвенций, предоставляемых из федерального бюджета субъектам РФ на осуществление переданных полномочий в области лесных отношений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4248" y="3916213"/>
            <a:ext cx="2232248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Расчетная потребность субвенций по нормативным затратам превышает фактически предоставляемый  из ФБ объем в 1,7 раза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Экономический блок управления лесным хозяйством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7" name="Группа 17"/>
          <p:cNvGrpSpPr/>
          <p:nvPr/>
        </p:nvGrpSpPr>
        <p:grpSpPr>
          <a:xfrm>
            <a:off x="251520" y="1268760"/>
            <a:ext cx="8640960" cy="4968552"/>
            <a:chOff x="395536" y="1556792"/>
            <a:chExt cx="8640960" cy="4968552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395536" y="1885280"/>
            <a:ext cx="482453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Скругленный прямоугольник 4"/>
            <p:cNvSpPr/>
            <p:nvPr/>
          </p:nvSpPr>
          <p:spPr>
            <a:xfrm>
              <a:off x="5436096" y="1556792"/>
              <a:ext cx="3600000" cy="13681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</a:rPr>
                <a:t>На федеральном уровне лесной сектор экономики   курируют 12 министерств и ведомств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</a:rPr>
                <a:t>На региональном уровне  сложилась трех- и четырехзвенная система управления лесами.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</a:rPr>
                <a:t>Лесничества имеют различную организационно-правовую форму и наделены разными функциями </a:t>
              </a:r>
              <a:endParaRPr lang="ru-RU" sz="11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436096" y="3140968"/>
              <a:ext cx="3600400" cy="13681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Государственные программы развития ЛХ;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 стратегии развития лесного комплекса;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схемы территориального планирования субъектов РФ,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 региональные целевые программы развития лесного хозяйства ;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лесные планы субъектов РФ</a:t>
              </a:r>
              <a:endParaRPr lang="ru-RU" sz="11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436096" y="4797152"/>
              <a:ext cx="3600000" cy="172819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</a:rPr>
                <a:t>Отсутствуют актуализированные нормы выработки и нормы времени;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</a:rPr>
                <a:t>Не утверждены базовые нормативы затрат на выполнение работ по ОЗВЛ;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</a:rPr>
                <a:t>Методика распределения субвенций не учитывает  в полной мере территориальные особенности ведения лесного хозяйства и риски возникновения чрезвычайных ситуаций в лесах </a:t>
              </a:r>
            </a:p>
            <a:p>
              <a:pPr algn="ctr"/>
              <a:endParaRPr lang="ru-RU" sz="11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5076056" y="2204864"/>
              <a:ext cx="432000" cy="21600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5004048" y="3789040"/>
              <a:ext cx="504056" cy="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004048" y="5085184"/>
              <a:ext cx="432000" cy="14400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24128" y="1539000"/>
            <a:ext cx="2952750" cy="433827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на содержание и обеспечение деятельности ОИВС РФ и подведомственных им лесничеств составляет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35 до 94 %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 общей суммы субвенций, выделяемых бюджету субъекта РФ из федерального бюджета на реализацию переданных полномочий в области лесных отношений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Дл справки:  В целом по РФ на содержание и обеспечение деятельности ОИВС РФ и лесничеств в 2017 году израсходовано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12507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млн. рублей  или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59,6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% от общей суммы субвенций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2060848"/>
          <a:ext cx="4464496" cy="371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19"/>
                <a:gridCol w="2268842"/>
                <a:gridCol w="1683335"/>
              </a:tblGrid>
              <a:tr h="11576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п.п.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Субъект РФ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Численность на 100 тыс. га эксплуатационных и защитных лесов, штатных единиц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Липецкая область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194,1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Московская область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84,2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Костромская область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Республика Мари Эл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Республика Мордовия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72,7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Ставропольский край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306,8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188640"/>
            <a:ext cx="6696744" cy="584775"/>
          </a:xfrm>
          <a:prstGeom prst="rect">
            <a:avLst/>
          </a:prstGeom>
          <a:solidFill>
            <a:srgbClr val="0042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Проблемы несовершенства системы государственного управления лесами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rgbClr val="00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0"/>
            <a:ext cx="972000" cy="97200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rus_hor.png"/>
          <p:cNvPicPr>
            <a:picLocks noChangeAspect="1"/>
          </p:cNvPicPr>
          <p:nvPr/>
        </p:nvPicPr>
        <p:blipFill>
          <a:blip r:embed="rId2" cstate="print"/>
          <a:srcRect l="4286" t="32850" r="71425" b="34300"/>
          <a:stretch>
            <a:fillRect/>
          </a:stretch>
        </p:blipFill>
        <p:spPr>
          <a:xfrm>
            <a:off x="116580" y="57671"/>
            <a:ext cx="864000" cy="779041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43608" y="1034733"/>
            <a:ext cx="39604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Численность работающих в лесном хозяйстве на 100 тыс. га эксплуатационных и защитных лесов</a:t>
            </a:r>
          </a:p>
          <a:p>
            <a:pPr algn="ctr"/>
            <a:r>
              <a:rPr lang="ru-RU" sz="1400" dirty="0" smtClean="0"/>
              <a:t> по состоянию на 1 января 2018 года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D334-C199-4F6C-B4F8-8DBC467CF5F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2"/>
          <a:ext cx="8404800" cy="37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00"/>
                <a:gridCol w="1219200"/>
                <a:gridCol w="1219200"/>
                <a:gridCol w="1219200"/>
                <a:gridCol w="1219200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РФ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Планируемая стоимость выполнения единицы работ 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субвенций из федерального бюджета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средств бюджета субъекта РФ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средств арендаторов лесных участков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иных источников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Создание лесных дорог, предназначенных для охраны лесов от пожаров, рублей/км 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45884,0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92842,0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81701,0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55577,0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Прокладка просек и противопожарных разрывов, рублей/км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11120,0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29824,0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10885,0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28328,0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Сплошные санитарные рубки, рублей/га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2673,0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25081,0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39785,0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46825,0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Выборочные санитарные рубки, рублей/га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1011,0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10740,0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9765,0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9534,0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Искусственное </a:t>
                      </a:r>
                      <a:r>
                        <a:rPr lang="ru-RU" sz="1200" dirty="0" err="1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лесовосстановление</a:t>
                      </a:r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, рублей/га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14655,0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26559,0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13908,0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15311,0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Дополнение лесных культур, рублей /га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5108,0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5459,0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3836,0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1646,0</a:t>
                      </a:r>
                      <a:endParaRPr lang="ru-RU" sz="1200" dirty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Сравнение  плановой стоимости выполнения единицы отдельных работ по охране,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защите и воспроизводству лесов в целом по Рослесхозу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769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Источник: Данные защиты органами исполнительной власти субъектов РФ, уполномоченными в области лесных отношений, бюджетных проектировок на 2016 год.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63242-3AB5-4657-B659-118174DC67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80728"/>
          <a:ext cx="424835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2352600"/>
                <a:gridCol w="144016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п.п.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РФ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расходы на единицу,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Создание дорог, предназначенных для охраны лесов от пожаров, рублей/км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200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В целом по Рослесхозу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81701,0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ЦФО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Смоленская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320000,0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Тверская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207103,0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Рязанская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150000,0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СЗФО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Псковская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2000000,0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Ленинградская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1673329,0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Новгородская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82596,0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35000,0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Кировская область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160000,0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Ульяновская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УрФО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Свердловская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1000000,0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ХМАО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180128,0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Тюменская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15550,0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Забайкальский край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46800,0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Кемеровская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25000,0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6016" y="980728"/>
          <a:ext cx="424835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2352600"/>
                <a:gridCol w="144016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п.п.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РФ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расходы на единицу,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Устройство противопожарных минерализованных полос, рублей/км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200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В целом по Рослесхозу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2395,0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ЦФО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Смоленская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8967,0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Белгородская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2111,0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Тверская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1666,0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Курская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843,0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Воронежская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312,0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СЗФО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Мурманская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10350,0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Республика Коми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4000,0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Архангельская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2810,0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Вологодская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1917,0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ПФО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Кировская область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7561,0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Республика Башкортостан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184,0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ДФО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Хабаровский край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86000,0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Республика Саха (Якутия)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13699,0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Амурская область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3034,0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38132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Данные защиты органами исполнительной власти субъектов РФ, уполномоченными в области лесных отношений, бюджетных проектировок на 2016 год.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115888"/>
            <a:ext cx="867645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Планируемая стоимость выполнения единицы основных работ по охране, защите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воспроизводству лесов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115888"/>
            <a:ext cx="6624735" cy="706437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Общие сведения о государственных программах лесного хозяйства субъектов РФ 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CABFD-F2C8-4AE2-9BB4-72E24505979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428750"/>
          <a:ext cx="4714909" cy="238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04"/>
                <a:gridCol w="1578387"/>
                <a:gridCol w="1170919"/>
                <a:gridCol w="1500199"/>
              </a:tblGrid>
              <a:tr h="60948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№ п.п.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Вид программы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Процент от общего количества программ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636"/>
                    </a:solidFill>
                  </a:tcPr>
                </a:tc>
              </a:tr>
              <a:tr h="2966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Государственная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97,0 %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Ведомственная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1,5 %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Целевая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1,5 %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100,0 %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Bookman Old Style" pitchFamily="18" charset="0"/>
                          <a:cs typeface="Arial" pitchFamily="34" charset="0"/>
                        </a:rPr>
                        <a:t>из них</a:t>
                      </a:r>
                      <a:endParaRPr lang="ru-RU" sz="1200" b="1" i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многоотраслевые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44,4 %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1285875" y="4143375"/>
          <a:ext cx="6834188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r:id="rId4" imgW="6834208" imgH="2499577" progId="Excel.Sheet.8">
                  <p:embed/>
                </p:oleObj>
              </mc:Choice>
              <mc:Fallback>
                <p:oleObj r:id="rId4" imgW="6834208" imgH="2499577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143375"/>
                        <a:ext cx="6834188" cy="250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72125" y="1357313"/>
          <a:ext cx="3357586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084"/>
                <a:gridCol w="581751"/>
                <a:gridCol w="58175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% от общего количества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Госпрограммы, оставшиеся без изменений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24,7 %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Госпрограммы, в которые внесены изменения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72,8 %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Приняты новые госпрограммы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2,5 %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714480" y="3929066"/>
            <a:ext cx="6357982" cy="357190"/>
          </a:xfrm>
          <a:prstGeom prst="roundRect">
            <a:avLst/>
          </a:prstGeom>
          <a:solidFill>
            <a:srgbClr val="5176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Распределение  региональных госпрограмм по срокам 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008F48"/>
    </a:accent1>
    <a:accent2>
      <a:srgbClr val="E6DB00"/>
    </a:accent2>
    <a:accent3>
      <a:srgbClr val="E2E4C6"/>
    </a:accent3>
    <a:accent4>
      <a:srgbClr val="A49200"/>
    </a:accent4>
    <a:accent5>
      <a:srgbClr val="587E6D"/>
    </a:accent5>
    <a:accent6>
      <a:srgbClr val="DB5353"/>
    </a:accent6>
    <a:hlink>
      <a:srgbClr val="DB5353"/>
    </a:hlink>
    <a:folHlink>
      <a:srgbClr val="903638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1142</Words>
  <Application>Microsoft Office PowerPoint</Application>
  <PresentationFormat>Экран (4:3)</PresentationFormat>
  <Paragraphs>322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                Динамика изменения объемов финансового обеспечения  переданных полномочий в области лесных отношений за счет средств федерального бюджета</vt:lpstr>
      <vt:lpstr>Экономический блок управления лесным хозяйством</vt:lpstr>
      <vt:lpstr>Расходы на содержание и обеспечение деятельности ОИВС РФ и подведомственных им лесничеств составляет  от 35 до 94 %   от общей суммы субвенций, выделяемых бюджету субъекта РФ из федерального бюджета на реализацию переданных полномочий в области лесных отношений   Дл справки:  В целом по РФ на содержание и обеспечение деятельности ОИВС РФ и лесничеств в 2017 году израсходовано 12507 млн. рублей  или 59,6 % от общей суммы субвенций</vt:lpstr>
      <vt:lpstr>Презентация PowerPoint</vt:lpstr>
      <vt:lpstr>Презентация PowerPoint</vt:lpstr>
      <vt:lpstr>Общие сведения о государственных программах лесного хозяйства субъектов РФ </vt:lpstr>
      <vt:lpstr>Доля основных работ по охране, защите и воспроизводству лесов, выполняемых арендаторами лесных участков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группа по ценообразованию</dc:title>
  <dc:creator>ПЕТРУНИН НИКОЛАЙ АЛЕКСЕЕВИЧ</dc:creator>
  <cp:lastModifiedBy>hope-new</cp:lastModifiedBy>
  <cp:revision>451</cp:revision>
  <dcterms:modified xsi:type="dcterms:W3CDTF">2018-05-07T10:29:01Z</dcterms:modified>
</cp:coreProperties>
</file>