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85" r:id="rId3"/>
    <p:sldId id="257" r:id="rId4"/>
    <p:sldId id="296" r:id="rId5"/>
    <p:sldId id="292" r:id="rId6"/>
    <p:sldId id="287" r:id="rId7"/>
    <p:sldId id="284" r:id="rId8"/>
    <p:sldId id="271" r:id="rId9"/>
    <p:sldId id="278" r:id="rId10"/>
    <p:sldId id="289" r:id="rId11"/>
    <p:sldId id="294" r:id="rId12"/>
    <p:sldId id="297" r:id="rId1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4" autoAdjust="0"/>
    <p:restoredTop sz="94660"/>
  </p:normalViewPr>
  <p:slideViewPr>
    <p:cSldViewPr>
      <p:cViewPr varScale="1">
        <p:scale>
          <a:sx n="105" d="100"/>
          <a:sy n="105" d="100"/>
        </p:scale>
        <p:origin x="1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7E374-343F-4458-8628-85C08C19044E}" type="datetimeFigureOut">
              <a:rPr lang="ru-RU" smtClean="0"/>
              <a:t>23.04.2018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AD303-A945-4A03-915E-697F165A9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71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476673"/>
            <a:ext cx="9036496" cy="3312367"/>
          </a:xfrm>
        </p:spPr>
        <p:txBody>
          <a:bodyPr rtlCol="0">
            <a:noAutofit/>
          </a:bodyPr>
          <a:lstStyle/>
          <a:p>
            <a:pPr fontAlgn="auto">
              <a:lnSpc>
                <a:spcPct val="85000"/>
              </a:lnSpc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ЛЕСНОЙ ПЛАН СУБЪЕКТА В СИСТЕМЕ СТРАТЕГИЧЕСКОГО РЕГИОНАЛЬНОГО ПЛАНИРОВАНИЯ</a:t>
            </a:r>
            <a:endParaRPr lang="ru-RU" sz="5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3861048"/>
            <a:ext cx="5752827" cy="2833441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А.П.ПЕТРОВ</a:t>
            </a:r>
            <a:endParaRPr lang="ru-RU" sz="2800" dirty="0" smtClean="0"/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Профессор, д.э.н.</a:t>
            </a: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Заслуженный деятель науки РФ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endParaRPr lang="ru-RU" sz="28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Совещание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апреля 2018 г.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r>
              <a:rPr lang="ru-RU" sz="2800" b="1" i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Г.Пушкино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Московская область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43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Подходы к организации экономического лесного планирования</a:t>
            </a:r>
          </a:p>
        </p:txBody>
      </p:sp>
      <p:sp>
        <p:nvSpPr>
          <p:cNvPr id="4" name="Rectangle 34"/>
          <p:cNvSpPr>
            <a:spLocks noChangeArrowheads="1"/>
          </p:cNvSpPr>
          <p:nvPr/>
        </p:nvSpPr>
        <p:spPr bwMode="auto">
          <a:xfrm>
            <a:off x="8077200" y="0"/>
            <a:ext cx="10668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9</a:t>
            </a:r>
            <a:endParaRPr lang="ru-RU" sz="1400" i="1" dirty="0">
              <a:latin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2214550"/>
            <a:ext cx="3168352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Продукция и услуги лесного сектора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2214550"/>
            <a:ext cx="3168352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Продукция и услуги лесного сектора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4503573"/>
            <a:ext cx="3168352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Лесные ресурсы </a:t>
            </a: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 полезности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6056" y="4509120"/>
            <a:ext cx="3168352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Лесные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ресурсы</a:t>
            </a: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 полезности</a:t>
            </a:r>
          </a:p>
        </p:txBody>
      </p:sp>
      <p:sp>
        <p:nvSpPr>
          <p:cNvPr id="6" name="Стрелка вверх 5"/>
          <p:cNvSpPr/>
          <p:nvPr/>
        </p:nvSpPr>
        <p:spPr>
          <a:xfrm>
            <a:off x="2483768" y="3366678"/>
            <a:ext cx="261743" cy="1136895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588224" y="3366678"/>
            <a:ext cx="288032" cy="113689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6021288"/>
            <a:ext cx="74168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а) существующий  			      б) рыночный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4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656184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Лесной план субъекта РФ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– региональная программа развития лесного сектора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Arno Pro Smbd SmText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96855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ClrTx/>
              <a:buNone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должен:</a:t>
            </a:r>
          </a:p>
          <a:p>
            <a:pPr marL="457200" indent="-457200">
              <a:spcBef>
                <a:spcPts val="600"/>
              </a:spcBef>
              <a:buClrTx/>
              <a:buAutoNum type="arabicPeriod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Входить составной частью в иерархию стратегического планирования в лесном секторе,</a:t>
            </a:r>
          </a:p>
          <a:p>
            <a:pPr marL="457200" indent="-457200">
              <a:spcBef>
                <a:spcPts val="600"/>
              </a:spcBef>
              <a:buClrTx/>
              <a:buAutoNum type="arabicPeriod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Содержать адресные задания по объемам производства и экономическим результатам в сфере использования, воспроизводства, охраны и защиты лесов,</a:t>
            </a:r>
          </a:p>
          <a:p>
            <a:pPr marL="457200" indent="-457200">
              <a:spcBef>
                <a:spcPts val="600"/>
              </a:spcBef>
              <a:buClrTx/>
              <a:buAutoNum type="arabicPeriod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Предоставлять информацию, необходимую для оценки выполнения субъектом РФ переданных ему Российской Федерацией полномочий в сфере лесных отношений,</a:t>
            </a:r>
          </a:p>
          <a:p>
            <a:pPr marL="457200" indent="-457200">
              <a:spcBef>
                <a:spcPts val="600"/>
              </a:spcBef>
              <a:buClrTx/>
              <a:buAutoNum type="arabicPeriod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Устанавливать процедуры и инструменты мониторинга за выполнением адресных заданий,</a:t>
            </a:r>
          </a:p>
          <a:p>
            <a:pPr marL="457200" indent="-457200">
              <a:spcBef>
                <a:spcPts val="600"/>
              </a:spcBef>
              <a:buClrTx/>
              <a:buAutoNum type="arabicPeriod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Обеспечивать расчеты всех показателей доступной и достоверной нормативной базой.</a:t>
            </a:r>
          </a:p>
        </p:txBody>
      </p:sp>
      <p:sp>
        <p:nvSpPr>
          <p:cNvPr id="4" name="Rectangle 34"/>
          <p:cNvSpPr>
            <a:spLocks noChangeArrowheads="1"/>
          </p:cNvSpPr>
          <p:nvPr/>
        </p:nvSpPr>
        <p:spPr bwMode="auto">
          <a:xfrm>
            <a:off x="8077200" y="0"/>
            <a:ext cx="10668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10</a:t>
            </a:r>
            <a:endParaRPr lang="ru-RU" sz="14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87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656184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Кадровое и научное сопровождение лесного планирования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Arno Pro Smbd SmText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9448"/>
            <a:ext cx="8712968" cy="4707904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buClrTx/>
              <a:buAutoNum type="arabicPeriod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научного центра по лесному планированию (ФГБУ «Рослесинфорг»).</a:t>
            </a:r>
          </a:p>
          <a:p>
            <a:pPr marL="457200" indent="-457200">
              <a:spcBef>
                <a:spcPts val="600"/>
              </a:spcBef>
              <a:buClrTx/>
              <a:buAutoNum type="arabicPeriod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Разработка и утверждение федеральных и региональных нормативов</a:t>
            </a:r>
          </a:p>
          <a:p>
            <a:pPr marL="0" indent="0">
              <a:spcBef>
                <a:spcPts val="600"/>
              </a:spcBef>
              <a:buClrTx/>
              <a:buNone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2.1. Субвенции и государственная программа – федеральные нормативы,</a:t>
            </a:r>
          </a:p>
          <a:p>
            <a:pPr marL="0" indent="0">
              <a:spcBef>
                <a:spcPts val="600"/>
              </a:spcBef>
              <a:buClrTx/>
              <a:buNone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2.2. Лесной план – региональные нормативы.</a:t>
            </a:r>
          </a:p>
          <a:p>
            <a:pPr marL="0" indent="0">
              <a:spcBef>
                <a:spcPts val="600"/>
              </a:spcBef>
              <a:buClrTx/>
              <a:buNone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Создание в университетах по направлению бакалавриата и магистратуры «Лесное дело» профиля по лесному планированию.</a:t>
            </a:r>
          </a:p>
          <a:p>
            <a:pPr marL="0" indent="0">
              <a:spcBef>
                <a:spcPts val="600"/>
              </a:spcBef>
              <a:buClrTx/>
              <a:buNone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Переподготовка специалистов по </a:t>
            </a:r>
            <a:r>
              <a:rPr lang="ru-RU" sz="220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программе 500 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часов специалистов для лесного планирования.</a:t>
            </a:r>
            <a:endParaRPr lang="ru-RU" sz="2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4"/>
          <p:cNvSpPr>
            <a:spLocks noChangeArrowheads="1"/>
          </p:cNvSpPr>
          <p:nvPr/>
        </p:nvSpPr>
        <p:spPr bwMode="auto">
          <a:xfrm>
            <a:off x="8077200" y="0"/>
            <a:ext cx="10668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11</a:t>
            </a:r>
            <a:endParaRPr lang="ru-RU" sz="14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95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293" y="260648"/>
            <a:ext cx="8229600" cy="2304256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Федеральный закон от 28.06.2014 № 172-ФЗ «О стратегическом планировании в Российской Федерации» – политическая основа планирования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996952"/>
            <a:ext cx="8640960" cy="360040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Федеральный закон устанавливает: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Отраслевые документы стратегического планирования,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Документы стратегического планирования, разрабатываемые в рамках целеполагания на уровне субъекта Российской Федерации.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244408" y="0"/>
            <a:ext cx="8995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1</a:t>
            </a:r>
            <a:endParaRPr lang="ru-RU" sz="14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99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292" y="44624"/>
            <a:ext cx="8657187" cy="2160240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Основы государственной политики в области использования, охраны, защиты и воспроизводства лесов в Российской Федерации до 2030 г.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49488"/>
            <a:ext cx="8640960" cy="4347864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>Механизмы реализации: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12с) Развитие  системы стратегического и текущего планирования в лесном секторе экономики, охватывающей федеральный, региональный и муниципальный уровни, на основании программно-целевого подхода, а также достаточной и достоверной информации.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13д) переход к определению расчетной лесосеки с учетом экономической доступности лесов и их деления по целевому назначению, а также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уровеня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развития транспортной инфраструктуры, товарной и породно-возрастной структуры насаждений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16416" y="0"/>
            <a:ext cx="8275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2</a:t>
            </a:r>
            <a:endParaRPr lang="ru-RU" sz="1400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292" y="476672"/>
            <a:ext cx="8657187" cy="1152128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Опыт Советского Союза в области планирования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16832"/>
            <a:ext cx="8640960" cy="4680520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как политическая основа экономики.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планирования (три Нобелевских лауреата).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нормативы – основа планирования на всех его уровнях. 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нормативов – приоритетная задача научных и проектных организаций (свыше 20 организаций).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кадров для экономики и планирования (около 600 специалистов заняты в экономическом сопровождении развития лесного сектора). 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16416" y="0"/>
            <a:ext cx="8275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3</a:t>
            </a:r>
            <a:endParaRPr lang="ru-RU" sz="14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86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813" y="188223"/>
            <a:ext cx="8657187" cy="1412776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Концептуальный подход к организации лесного планирования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244408" y="0"/>
            <a:ext cx="8995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4</a:t>
            </a:r>
            <a:endParaRPr lang="ru-RU" sz="1400" i="1" dirty="0">
              <a:latin typeface="Times New Roman" pitchFamily="18" charset="0"/>
            </a:endParaRPr>
          </a:p>
        </p:txBody>
      </p:sp>
      <p:grpSp>
        <p:nvGrpSpPr>
          <p:cNvPr id="41" name="Группа 40"/>
          <p:cNvGrpSpPr/>
          <p:nvPr/>
        </p:nvGrpSpPr>
        <p:grpSpPr>
          <a:xfrm>
            <a:off x="1043608" y="1772816"/>
            <a:ext cx="6921650" cy="4842538"/>
            <a:chOff x="818702" y="1268760"/>
            <a:chExt cx="6921650" cy="484253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220072" y="3176972"/>
              <a:ext cx="252028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rgbClr val="000066"/>
                  </a:solidFill>
                </a:rPr>
                <a:t>Документы стратегического и текущего планирования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151844" y="1268760"/>
              <a:ext cx="2304256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rgbClr val="000066"/>
                  </a:solidFill>
                </a:rPr>
                <a:t>Лесное планирование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220072" y="2150858"/>
              <a:ext cx="252028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rgbClr val="000066"/>
                  </a:solidFill>
                </a:rPr>
                <a:t>Планирование на региональном уровне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863588" y="2150858"/>
              <a:ext cx="247539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rgbClr val="000066"/>
                  </a:solidFill>
                </a:rPr>
                <a:t>Планирование на федеральном уровне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cxnSp>
          <p:nvCxnSpPr>
            <p:cNvPr id="17" name="Прямая со стрелкой 16"/>
            <p:cNvCxnSpPr>
              <a:stCxn id="11" idx="2"/>
            </p:cNvCxnSpPr>
            <p:nvPr/>
          </p:nvCxnSpPr>
          <p:spPr>
            <a:xfrm>
              <a:off x="6480212" y="2726922"/>
              <a:ext cx="3400" cy="450050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Соединительная линия уступом 22"/>
            <p:cNvCxnSpPr>
              <a:stCxn id="10" idx="1"/>
              <a:endCxn id="12" idx="0"/>
            </p:cNvCxnSpPr>
            <p:nvPr/>
          </p:nvCxnSpPr>
          <p:spPr>
            <a:xfrm rot="10800000" flipV="1">
              <a:off x="2101286" y="1556792"/>
              <a:ext cx="1050559" cy="594066"/>
            </a:xfrm>
            <a:prstGeom prst="bentConnector2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Соединительная линия уступом 24"/>
            <p:cNvCxnSpPr>
              <a:stCxn id="10" idx="3"/>
              <a:endCxn id="11" idx="0"/>
            </p:cNvCxnSpPr>
            <p:nvPr/>
          </p:nvCxnSpPr>
          <p:spPr>
            <a:xfrm>
              <a:off x="5456100" y="1556792"/>
              <a:ext cx="1024112" cy="594066"/>
            </a:xfrm>
            <a:prstGeom prst="bentConnector2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Прямоугольник 27"/>
            <p:cNvSpPr/>
            <p:nvPr/>
          </p:nvSpPr>
          <p:spPr>
            <a:xfrm>
              <a:off x="818702" y="3176972"/>
              <a:ext cx="252028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rgbClr val="000066"/>
                  </a:solidFill>
                </a:rPr>
                <a:t>Документы стратегического  планирования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818702" y="4203086"/>
              <a:ext cx="252028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rgbClr val="000066"/>
                  </a:solidFill>
                </a:rPr>
                <a:t>Реализация целей и задач лесной политики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818702" y="5229200"/>
              <a:ext cx="2520280" cy="88209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rgbClr val="000066"/>
                  </a:solidFill>
                </a:rPr>
                <a:t>Объемы, структура и размещение производства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210896" y="4203086"/>
              <a:ext cx="252028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rgbClr val="000066"/>
                  </a:solidFill>
                </a:rPr>
                <a:t>Развитие лесного сектора субъекта РФ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206296" y="5229200"/>
              <a:ext cx="2520280" cy="88209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5000"/>
                </a:lnSpc>
              </a:pPr>
              <a:r>
                <a:rPr lang="ru-RU" sz="1400" dirty="0" smtClean="0">
                  <a:solidFill>
                    <a:srgbClr val="000066"/>
                  </a:solidFill>
                </a:rPr>
                <a:t>Хозяйственное управление освоением, воспроизводством, охраной и защитой лесов</a:t>
              </a:r>
              <a:endParaRPr lang="ru-RU" sz="1400" dirty="0">
                <a:solidFill>
                  <a:srgbClr val="000066"/>
                </a:solidFill>
              </a:endParaRPr>
            </a:p>
          </p:txBody>
        </p:sp>
        <p:cxnSp>
          <p:nvCxnSpPr>
            <p:cNvPr id="34" name="Прямая со стрелкой 33"/>
            <p:cNvCxnSpPr/>
            <p:nvPr/>
          </p:nvCxnSpPr>
          <p:spPr>
            <a:xfrm>
              <a:off x="6480212" y="3753036"/>
              <a:ext cx="3400" cy="450050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6480212" y="4779150"/>
              <a:ext cx="3400" cy="450050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/>
            <p:cNvCxnSpPr/>
            <p:nvPr/>
          </p:nvCxnSpPr>
          <p:spPr>
            <a:xfrm>
              <a:off x="2075442" y="2731458"/>
              <a:ext cx="3400" cy="450050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>
              <a:off x="2066052" y="3760615"/>
              <a:ext cx="3400" cy="450050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2062652" y="4771571"/>
              <a:ext cx="3400" cy="450050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36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224136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Стратегическое планирование развития лесного сектора на федеральном уровне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00808"/>
            <a:ext cx="8640960" cy="48965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Стратегия развития лесного комплекса Российской Федерации до 2020 г.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утверждена в 2008 году совместным приказом Минсельхоза 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Минпромторга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Прогноз развития лесного сектора  Российской Федерации до 2030 г.  Проект ФАО ООН, 2012 г.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Государственная программа развития лесного хозяйства 2014-2020 гг.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020050" y="0"/>
            <a:ext cx="11239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5</a:t>
            </a:r>
            <a:endParaRPr lang="ru-RU" sz="14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230425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Лесное планирование в системе управления в области использования, охраны, защиты и воспроизводства лесов на региональном уровне</a:t>
            </a:r>
          </a:p>
        </p:txBody>
      </p:sp>
      <p:sp>
        <p:nvSpPr>
          <p:cNvPr id="6" name="Rectangle 34"/>
          <p:cNvSpPr>
            <a:spLocks noChangeArrowheads="1"/>
          </p:cNvSpPr>
          <p:nvPr/>
        </p:nvSpPr>
        <p:spPr bwMode="auto">
          <a:xfrm>
            <a:off x="8077200" y="0"/>
            <a:ext cx="10668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6</a:t>
            </a:r>
            <a:endParaRPr lang="ru-RU" sz="1400" i="1" dirty="0">
              <a:latin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562761"/>
              </p:ext>
            </p:extLst>
          </p:nvPr>
        </p:nvGraphicFramePr>
        <p:xfrm>
          <a:off x="791580" y="2571185"/>
          <a:ext cx="7488832" cy="387530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40360"/>
                <a:gridCol w="424847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Инструменты управления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Задачи, цели, результаты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08079">
                <a:tc>
                  <a:txBody>
                    <a:bodyPr/>
                    <a:lstStyle/>
                    <a:p>
                      <a:r>
                        <a:rPr lang="ru-RU" dirty="0" smtClean="0"/>
                        <a:t>1. Лесной план субъекта Российской Федерации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 по использованию, воспроизводству, охране и защите лесов с оценкой их результатов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5463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(Что делать?)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08079">
                <a:tc>
                  <a:txBody>
                    <a:bodyPr/>
                    <a:lstStyle/>
                    <a:p>
                      <a:r>
                        <a:rPr lang="ru-RU" dirty="0" smtClean="0"/>
                        <a:t>2. Лесохозяйственный регламент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 к выполнению мероприятий по использованию, охране, защите и воспроизводству лесов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5463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(Как делать?)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97775">
                <a:tc>
                  <a:txBody>
                    <a:bodyPr/>
                    <a:lstStyle/>
                    <a:p>
                      <a:r>
                        <a:rPr lang="ru-RU" dirty="0" smtClean="0"/>
                        <a:t>3. Проект освоения лесов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Бизнес-план освоения лесов на участке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00033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(Кто будет делать?)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25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584176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Уроки разработки и применения лесных планов субъектов РФ (2009-2018 гг.)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060848"/>
            <a:ext cx="8640960" cy="4536504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Лесные планы реализуются в отрыве от федеральной стратегии развития лесного сектора,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Лесные планы не содержат экономических показателей, интегрально оценивающих эффективность использования, воспроизводства, охраны и защиты лесов,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Отсутствует качественная утвержденная нормативная база для планирования результатов, ресурсов и затрат,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Горизонт планирования (10 лет) велик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условиях кризисного развития экономики,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лесных планах отсутствует информация, характеризующая выполнение субъектами РФ переданных полномочий в сфере лесных отношений.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020050" y="0"/>
            <a:ext cx="11239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7</a:t>
            </a:r>
            <a:endParaRPr lang="ru-RU" sz="1400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Плановые и фактические объемы заготовки древесины в Архангельской области, 2008-2012 гг., тыс. м</a:t>
            </a:r>
            <a:r>
              <a:rPr lang="ru-RU" sz="4000" b="1" baseline="30000" dirty="0">
                <a:solidFill>
                  <a:schemeClr val="tx2">
                    <a:lumMod val="75000"/>
                  </a:schemeClr>
                </a:solidFill>
                <a:latin typeface="Arno Pro Smbd SmText" pitchFamily="18" charset="0"/>
              </a:rPr>
              <a:t>3</a:t>
            </a:r>
          </a:p>
        </p:txBody>
      </p:sp>
      <p:pic>
        <p:nvPicPr>
          <p:cNvPr id="4099" name="Диаграмма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700213"/>
            <a:ext cx="835342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4"/>
          <p:cNvSpPr>
            <a:spLocks noChangeArrowheads="1"/>
          </p:cNvSpPr>
          <p:nvPr/>
        </p:nvSpPr>
        <p:spPr bwMode="auto">
          <a:xfrm>
            <a:off x="8077200" y="0"/>
            <a:ext cx="10668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r>
              <a:rPr lang="ru-RU" sz="1400" i="1" dirty="0">
                <a:latin typeface="Times New Roman" pitchFamily="18" charset="0"/>
              </a:rPr>
              <a:t>Слайд </a:t>
            </a:r>
            <a:r>
              <a:rPr lang="ru-RU" sz="1400" i="1" dirty="0" smtClean="0">
                <a:latin typeface="Times New Roman" pitchFamily="18" charset="0"/>
              </a:rPr>
              <a:t>8</a:t>
            </a:r>
            <a:endParaRPr lang="ru-RU" sz="14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1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715</Words>
  <Application>Microsoft Office PowerPoint</Application>
  <PresentationFormat>Экран (4:3)</PresentationFormat>
  <Paragraphs>88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Arno Pro Smbd SmText</vt:lpstr>
      <vt:lpstr>Calibri</vt:lpstr>
      <vt:lpstr>Times New Roman</vt:lpstr>
      <vt:lpstr>Тема Office</vt:lpstr>
      <vt:lpstr>ЛЕСНОЙ ПЛАН СУБЪЕКТА В СИСТЕМЕ СТРАТЕГИЧЕСКОГО РЕГИОНАЛЬНОГО ПЛАНИРОВАНИЯ</vt:lpstr>
      <vt:lpstr>Федеральный закон от 28.06.2014 № 172-ФЗ «О стратегическом планировании в Российской Федерации» – политическая основа планирования</vt:lpstr>
      <vt:lpstr>Основы государственной политики в области использования, охраны, защиты и воспроизводства лесов в Российской Федерации до 2030 г.</vt:lpstr>
      <vt:lpstr>Опыт Советского Союза в области планирования</vt:lpstr>
      <vt:lpstr>Концептуальный подход к организации лесного планирования</vt:lpstr>
      <vt:lpstr>Стратегическое планирование развития лесного сектора на федеральном уровне</vt:lpstr>
      <vt:lpstr>Лесное планирование в системе управления в области использования, охраны, защиты и воспроизводства лесов на региональном уровне</vt:lpstr>
      <vt:lpstr>Уроки разработки и применения лесных планов субъектов РФ (2009-2018 гг.)</vt:lpstr>
      <vt:lpstr>Плановые и фактические объемы заготовки древесины в Архангельской области, 2008-2012 гг., тыс. м3</vt:lpstr>
      <vt:lpstr>Подходы к организации экономического лесного планирования</vt:lpstr>
      <vt:lpstr>Лесной план субъекта РФ – региональная программа развития лесного сектора</vt:lpstr>
      <vt:lpstr>Кадровое и научное сопровождение лесного планирования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СРАВНИТЕЛЬНОЙ ЭКОНОМИЧЕСКОЙ ЭФФЕКТИВНОСТИ МЕРОПРИЯТИЙ В ОБЛАСТИ ИСПОЛЬЗОВАНИЯ И ВОСПРОИЗВОДСТВА ЛЕСОВ</dc:title>
  <dc:creator>lena</dc:creator>
  <cp:lastModifiedBy>lena</cp:lastModifiedBy>
  <cp:revision>103</cp:revision>
  <cp:lastPrinted>2018-04-23T05:57:44Z</cp:lastPrinted>
  <dcterms:modified xsi:type="dcterms:W3CDTF">2018-04-23T07:33:16Z</dcterms:modified>
</cp:coreProperties>
</file>