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91" r:id="rId3"/>
    <p:sldId id="499" r:id="rId4"/>
    <p:sldId id="498" r:id="rId5"/>
    <p:sldId id="493" r:id="rId6"/>
    <p:sldId id="494" r:id="rId7"/>
    <p:sldId id="495" r:id="rId8"/>
    <p:sldId id="497" r:id="rId9"/>
    <p:sldId id="496" r:id="rId10"/>
    <p:sldId id="486" r:id="rId11"/>
    <p:sldId id="27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12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F4D"/>
    <a:srgbClr val="009999"/>
    <a:srgbClr val="663300"/>
    <a:srgbClr val="9CBC5C"/>
    <a:srgbClr val="006600"/>
    <a:srgbClr val="339966"/>
    <a:srgbClr val="CEE3A5"/>
    <a:srgbClr val="56AC3E"/>
    <a:srgbClr val="EBD7C3"/>
    <a:srgbClr val="A9C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0" autoAdjust="0"/>
    <p:restoredTop sz="61926" autoAdjust="0"/>
  </p:normalViewPr>
  <p:slideViewPr>
    <p:cSldViewPr>
      <p:cViewPr>
        <p:scale>
          <a:sx n="115" d="100"/>
          <a:sy n="115" d="100"/>
        </p:scale>
        <p:origin x="-192" y="-48"/>
      </p:cViewPr>
      <p:guideLst>
        <p:guide orient="horz" pos="2160"/>
        <p:guide orient="horz" pos="3612"/>
        <p:guide orient="horz" pos="4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200"/>
            </a:lvl1pPr>
          </a:lstStyle>
          <a:p>
            <a:fld id="{6B28281E-DD24-42C7-AE6B-5CE80AB1896C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5" rIns="91549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49" tIns="45775" rIns="91549" bIns="4577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200"/>
            </a:lvl1pPr>
          </a:lstStyle>
          <a:p>
            <a:fld id="{B78D0076-7FF6-4AAB-9E9D-39AA77ED2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5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0.140\Creative_material_2\Дизайн\ФГБУ Рослесинфорг шаблон презентации\Шаблон1\IN\Титул 2 вариант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4644008" y="6021288"/>
            <a:ext cx="4248472" cy="0"/>
          </a:xfrm>
          <a:prstGeom prst="line">
            <a:avLst/>
          </a:prstGeom>
          <a:ln>
            <a:gradFill>
              <a:gsLst>
                <a:gs pos="1250">
                  <a:schemeClr val="accent3">
                    <a:lumMod val="50000"/>
                    <a:alpha val="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644008" y="610282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И.О. ДИРЕКТОРА ФГБУ «РОСЛЕСИНФОРГ»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И.Г. Мураев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08100" y="317500"/>
            <a:ext cx="7708900" cy="7493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8A85-DABE-4609-B0DC-555F76C771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32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08100" y="317500"/>
            <a:ext cx="7708900" cy="7493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8A85-DABE-4609-B0DC-555F76C771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32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08100" y="317500"/>
            <a:ext cx="7708900" cy="7493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8A85-DABE-4609-B0DC-555F76C771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3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0.140\Creative_material_2\Дизайн\ФГБУ Рослесинфорг шаблон презентации\Шаблон1\IN\Новый2 еще.jp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8125"/>
            <a:ext cx="7776864" cy="598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464" y="351706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8464" y="332656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8892988" cy="1470025"/>
          </a:xfrm>
        </p:spPr>
        <p:txBody>
          <a:bodyPr/>
          <a:lstStyle/>
          <a:p>
            <a:r>
              <a:rPr lang="ru-RU" sz="2800" dirty="0" smtClean="0">
                <a:cs typeface="Times New Roman" panose="02020603050405020304" pitchFamily="18" charset="0"/>
              </a:rPr>
              <a:t>ЗОНИРОВАНИЕ ПЛАНИРУЕМОГО ОСВОЕНИЯ ЛЕСОВ 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ДЛЯ РАЗЛИЧНЫХ ВИДОВ ИСПОЛЬЗОВАНИЯ 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С ДИФФЕРЕНЦИАЦИЕЙ ПО ИНТЕНСИВНОСТИ ОСВОЕНИЯ</a:t>
            </a:r>
            <a:endParaRPr lang="ru-RU" sz="2800" cap="all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644008" y="6021288"/>
            <a:ext cx="4248472" cy="0"/>
          </a:xfrm>
          <a:prstGeom prst="line">
            <a:avLst/>
          </a:prstGeom>
          <a:ln>
            <a:gradFill>
              <a:gsLst>
                <a:gs pos="1250">
                  <a:schemeClr val="accent3">
                    <a:lumMod val="50000"/>
                    <a:alpha val="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148064" y="6093296"/>
            <a:ext cx="3240360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cap="all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НАЧАЛЬНИК УПРАВЛЕНИЯ лесоустройства, лесного планирования и проектирования ФГБУ «Рослесинфорг»</a:t>
            </a:r>
          </a:p>
          <a:p>
            <a:pPr algn="ctr"/>
            <a:r>
              <a:rPr lang="ru-RU" sz="1200" cap="all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В. г. пАРШАКОВ </a:t>
            </a:r>
          </a:p>
        </p:txBody>
      </p:sp>
    </p:spTree>
    <p:extLst>
      <p:ext uri="{BB962C8B-B14F-4D97-AF65-F5344CB8AC3E}">
        <p14:creationId xmlns:p14="http://schemas.microsoft.com/office/powerpoint/2010/main" val="34106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01596"/>
            <a:ext cx="9144000" cy="36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fld id="{B19B0651-EE4F-4900-A07F-96A6BFA9D0F0}" type="slidenum">
              <a:rPr lang="ru-RU" sz="1400" b="1" cap="all">
                <a:latin typeface="+mj-lt"/>
                <a:ea typeface="+mj-ea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ru-RU" sz="1400" b="1" cap="all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1600" y="238125"/>
            <a:ext cx="7776864" cy="5985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200" b="1" dirty="0"/>
              <a:t>ЗОНИРОВАНИЕ ПЛАНИРУЕМОГО ОСВОЕНИЯ ЛЕСОВ ДЛЯ РАЗЛИЧНЫХ ВИДОВ ИСПОЛЬЗОВАНИЯ С ДИФФЕРЕНЦИАЦИЕЙ ПО ИНТЕНСИВНОСТИ ОСВОЕНИЯ</a:t>
            </a:r>
            <a:br>
              <a:rPr lang="ru-RU" sz="1200" b="1" dirty="0"/>
            </a:br>
            <a:r>
              <a:rPr lang="ru-RU" sz="1200" b="1" dirty="0"/>
              <a:t>(ПРИМЕР НА ТЮМЕНСКОЙ ОБЛАСТИ)</a:t>
            </a:r>
            <a:endParaRPr lang="ru-RU" sz="1200" b="1" cap="all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resentation_зоны_планируемого_освое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7643"/>
            <a:ext cx="7704706" cy="5802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7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644008" y="6021288"/>
            <a:ext cx="4248472" cy="0"/>
          </a:xfrm>
          <a:prstGeom prst="line">
            <a:avLst/>
          </a:prstGeom>
          <a:ln>
            <a:gradFill>
              <a:gsLst>
                <a:gs pos="1250">
                  <a:schemeClr val="accent3">
                    <a:lumMod val="50000"/>
                    <a:alpha val="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148064" y="6093296"/>
            <a:ext cx="3240360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cap="all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НАЧАЛЬНИК УПРАВЛЕНИЯ лесоустройства, лесного планирования и проектирования ФГБУ «Рослесинфорг»</a:t>
            </a:r>
          </a:p>
          <a:p>
            <a:pPr algn="ctr"/>
            <a:r>
              <a:rPr lang="ru-RU" sz="1200" cap="all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В. г. пАРШАКОВ </a:t>
            </a:r>
          </a:p>
        </p:txBody>
      </p:sp>
    </p:spTree>
    <p:extLst>
      <p:ext uri="{BB962C8B-B14F-4D97-AF65-F5344CB8AC3E}">
        <p14:creationId xmlns:p14="http://schemas.microsoft.com/office/powerpoint/2010/main" val="27623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57"/>
            <a:ext cx="9144000" cy="4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2</a:t>
            </a:fld>
            <a:endParaRPr lang="ru-RU" sz="14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2247957"/>
            <a:ext cx="317399" cy="286386"/>
            <a:chOff x="199356" y="1643211"/>
            <a:chExt cx="459162" cy="3455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dirty="0" smtClean="0"/>
              <a:t>ЗОНИРОВАНИЕ ПЛАНИРУЕМОГО ОСВОЕНИЯ ЛЕСОВ ДЛЯ РАЗЛИЧНЫХ ВИДОВ ИСПОЛЬЗОВАНИЯ С ДИФФЕРЕНЦИАЦИЕЙ ПО ИНТЕНСИВНОСТИ ОСВОЕНИЯ</a:t>
            </a:r>
            <a:endParaRPr lang="ru-RU" sz="1200" b="1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55576" y="2142092"/>
            <a:ext cx="7832576" cy="23967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 по видам планируемого освоения – один из ключевых моментов при формировании лесного плана субъекта Российской Федерации.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освоения лесов, выделенные по комплексу природно-ресурсных и экономических параметров, будут служить основой для устойчивого управления лесопользованием в регионе.</a:t>
            </a:r>
            <a:endParaRPr lang="ru-RU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9512" y="1844824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0995" y="4797152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196752"/>
            <a:ext cx="882173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п. 4.4 утверждённой Приказом Министерства природных ресурсов и экологии Российской Федерации от 20.12.2017 года №692 типовой формы лесного плана субъекта Российской Федерации необходимо произвести зонирование планируемого освоения лесов для различных видов использования с дифференциацией по интенсивности освоения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9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57"/>
            <a:ext cx="9144000" cy="4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3</a:t>
            </a:fld>
            <a:endParaRPr lang="ru-RU" sz="14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2247957"/>
            <a:ext cx="317399" cy="286386"/>
            <a:chOff x="199356" y="1643211"/>
            <a:chExt cx="459162" cy="3455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dirty="0" smtClean="0"/>
              <a:t>ЗОНИРОВАНИЕ ПЛАНИРУЕМОГО ОСВОЕНИЯ ЛЕСОВ ДЛЯ РАЗЛИЧНЫХ ВИДОВ ИСПОЛЬЗОВАНИЯ С ДИФФЕРЕНЦИАЦИЕЙ ПО ИНТЕНСИВНОСТИ ОСВОЕНИЯ</a:t>
            </a:r>
            <a:endParaRPr lang="ru-RU" sz="1200" b="1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55576" y="2142092"/>
            <a:ext cx="7832576" cy="23967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зонирование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 по видам планируемого освоения –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прогнозных показателей, таких как: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лесистости территории;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доходности с одного гектара;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зоны с интенсивным ведением лесного хозяйства.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9512" y="1844824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0995" y="4797152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595"/>
            <a:ext cx="91440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ВИДЫ ИСПОЛЬЗОВАНИЯ ЛЕСОВ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4</a:t>
            </a:fld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836712"/>
            <a:ext cx="820891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b="1" dirty="0" smtClean="0"/>
              <a:t>Согласно статьи </a:t>
            </a:r>
            <a:r>
              <a:rPr lang="ru-RU" sz="1400" b="1" dirty="0"/>
              <a:t>25 </a:t>
            </a:r>
            <a:r>
              <a:rPr lang="ru-RU" sz="1400" b="1" dirty="0" smtClean="0"/>
              <a:t>Лесного кодекса Российской Федерации использование лесов может быть следующих видов: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ЗАГОТОВКА ДРЕВЕСИНЫ;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ЗАГОТОВКА ЖИВИЦЫ;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ЗАГОТОВКА И СБОР НЕДРЕВЕСНЫХ ЛЕСНЫХ РЕСУРСОВ;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ЗАГОТОВКА ПИЩЕВЫХ ЛЕСНЫХ РЕСУРСОВ И СБОР ЛЕКАРСТВЕННЫХ РАСТЕНИЙ;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ОСУЩЕСТВЛЕНИЕ ВИДОВ ДЕЯТЕЛЬНОСТИ В СФЕРЕ ОХОТНИЧЬЕГО ХОЗЯЙСТВА;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ВЕДЕНИЕ СЕЛЬСКОГО ХОЗЯЙСТВА;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ОСУЩЕСТВЛЕНИЕ НАУЧНО-ИССЛЕДОВАТЕЛЬСКОЙ ДЕЯТЕЛЬНОСТИ, ОБРАЗОВАТЕЛЬНОЙ ДЕЯТЕЛЬНОСТИ;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ОСУЩЕСТВЛЕНИЕ РЕКРЕАЦИОННОЙ ДЕЯТЕЛЬНОСТИ;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СОЗДАНИЕ ЛЕСНЫХ ПЛАНТАЦИЙ И ИХ ЭКСПЛУАТАЦИЯ;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200" b="1" dirty="0" smtClean="0"/>
              <a:t>ВЫРАЩИВАНИЕ ЛЕСНЫХ ПЛОДОВЫХ, ЯГОДНЫХ, ДЕКОРАТИВНЫХ РАСТЕНИЙ, ЛЕКАРСТВЕННЫХ РАСТЕНИЙ;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/>
              <a:t>10.1) ВЫРАЩИВАНИЕ ПОСАДОЧНОГО МАТЕРИАЛА ЛЕСНЫХ РАСТЕНИЙ (САЖЕНЦЕВ, СЕЯНЦЕВ);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11"/>
            </a:pPr>
            <a:r>
              <a:rPr lang="ru-RU" sz="1200" b="1" dirty="0" smtClean="0"/>
              <a:t>ВЫПОЛНЕНИЕ РАБОТ ПО ГЕОЛОГИЧЕСКОМУ ИЗУЧЕНИЮ НЕДР, РАЗРАБОТКА МЕСТОРОЖДЕНИЙ ПОЛЕЗНЫХ ИСКОПАЕМЫХ;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11"/>
            </a:pPr>
            <a:r>
              <a:rPr lang="ru-RU" sz="1200" b="1" dirty="0" smtClean="0"/>
              <a:t>СТРОИТЕЛЬСТВО И ЭКСПЛУАТАЦИЯ ВОДОХРАНИЛИЩ И ИНЫХ ИСКУССТВЕННЫХ ВОДНЫХ ОБЪЕКТОВ, А ТАКЖЕ ГИДРОТЕХНИЧЕСКИХ СООРУЖЕНИЙ, МОРСКИХ ПОРТОВ, МОРСКИХ ТЕРМИНАЛОВ, РЕЧНЫХ ПОРТОВ, ПРИЧАЛОВ;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11"/>
            </a:pPr>
            <a:r>
              <a:rPr lang="ru-RU" sz="1200" b="1" dirty="0" smtClean="0"/>
              <a:t>СТРОИТЕЛЬСТВО, РЕКОНСТРУКЦИЯ, ЭКСПЛУАТАЦИЯ ЛИНЕЙНЫХ ОБЪЕКТОВ;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11"/>
            </a:pPr>
            <a:r>
              <a:rPr lang="ru-RU" sz="1200" b="1" dirty="0" smtClean="0"/>
              <a:t>ПЕРЕРАБОТКА ДРЕВЕСИНЫ И ИНЫХ ЛЕСНЫХ РЕСУРСОВ;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11"/>
            </a:pPr>
            <a:r>
              <a:rPr lang="ru-RU" sz="1200" b="1" dirty="0" smtClean="0"/>
              <a:t>ОСУЩЕСТВЛЕНИЕ РЕЛИГИОЗНОЙ ДЕЯТЕЛЬНОСТИ;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11"/>
            </a:pPr>
            <a:r>
              <a:rPr lang="ru-RU" sz="1200" b="1" dirty="0" smtClean="0"/>
              <a:t>ИНЫЕ ВИДЫ, ОПРЕДЕЛЕННЫЕ В СООТВЕТСТВИИ С ЧАСТЬЮ 2 СТАТЬИ 6 НАСТОЯЩЕГО КОДЕКСА.</a:t>
            </a:r>
            <a:r>
              <a:rPr lang="ru-RU" sz="1400" b="1" dirty="0" smtClean="0"/>
              <a:t>     </a:t>
            </a:r>
            <a:endParaRPr lang="ru-RU" sz="14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95536" y="908720"/>
            <a:ext cx="317399" cy="286386"/>
            <a:chOff x="199356" y="1643211"/>
            <a:chExt cx="459162" cy="3455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242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58"/>
            <a:ext cx="9144000" cy="46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5</a:t>
            </a:fld>
            <a:endParaRPr lang="ru-RU" sz="1400" b="1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238125"/>
            <a:ext cx="7776864" cy="598587"/>
          </a:xfrm>
        </p:spPr>
        <p:txBody>
          <a:bodyPr/>
          <a:lstStyle/>
          <a:p>
            <a:r>
              <a:rPr lang="ru-RU" sz="1200" b="1" dirty="0" smtClean="0"/>
              <a:t>ПРОБЛЕМНЫЕ ВОПРОСЫ ПРИ ВЫПОЛНЕНИИ РАБОТ ПО ЗОНИРОВАНИЮ ПЛАНИРУЕМОГО ОСВОЕНИЯ ЛЕСОВ ДЛЯ РАЗЛИЧНЫХ ВИДОВ ИСПОЛЬЗОВАНИЯ С ДИФФЕРЕНЦИАЦИЕЙ ПО ИНТЕНСИВНОСТИ ОСВОЕНИЯ</a:t>
            </a:r>
            <a:endParaRPr lang="ru-RU" sz="12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95536" y="2247957"/>
            <a:ext cx="317399" cy="286386"/>
            <a:chOff x="199356" y="1643211"/>
            <a:chExt cx="459162" cy="34558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755576" y="2142092"/>
            <a:ext cx="8136904" cy="23967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методика или инструкция по выделению зон планируемого освоения лесов на данный момент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отсутствует;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утверждённая методика по определению интенсивности освоения лесов.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9512" y="1844824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9512" y="4575325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425657" y="3639539"/>
            <a:ext cx="317399" cy="286386"/>
            <a:chOff x="199356" y="1643211"/>
            <a:chExt cx="459162" cy="34558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821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629"/>
            <a:ext cx="9144000" cy="309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6</a:t>
            </a:fld>
            <a:endParaRPr lang="ru-RU" sz="14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79512" y="2126341"/>
            <a:ext cx="317399" cy="286386"/>
            <a:chOff x="199356" y="1643211"/>
            <a:chExt cx="459162" cy="3455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бъект 2"/>
          <p:cNvSpPr>
            <a:spLocks noGrp="1"/>
          </p:cNvSpPr>
          <p:nvPr>
            <p:ph idx="1"/>
          </p:nvPr>
        </p:nvSpPr>
        <p:spPr>
          <a:xfrm>
            <a:off x="466380" y="2028569"/>
            <a:ext cx="8318906" cy="32311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базируется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и экономического районирования.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принципа лежит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целостных природно-хозяйственных систем, специфика которых обусловлена особенностями сочетаний ресурсов и неравномерностью развития производства и отдельных его отраслей в различных частях региона.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Интегрирующим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звеном такой природно-хозяйственной системы служат территориальные кластера различного иерархического ранга.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844824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5373216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dirty="0" smtClean="0"/>
              <a:t>ПРЕДЛОЖЕНИЯ ПО МЕТОДИЧЕСКОМУ ПОДХОДУ ПО ВЫПОЛНЕНИЮ РАБОТ ПО ЗОНИРОВАНИЮ ПЛАНИРУЕМОГО ОСВОЕНИЯ ЛЕСОВ ДЛЯ РАЗЛИЧНЫХ ВИДОВ ИСПОЛЬЗОВАНИЯ С ДИФФЕРЕНЦИАЦИЕЙ ПО ИНТЕНСИВНОСТИ ОСВОЕНИЯ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540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7</a:t>
            </a:fld>
            <a:endParaRPr lang="ru-RU" sz="1400" b="1" dirty="0"/>
          </a:p>
        </p:txBody>
      </p:sp>
      <p:pic>
        <p:nvPicPr>
          <p:cNvPr id="5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814"/>
            <a:ext cx="9144000" cy="309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71600" y="238125"/>
            <a:ext cx="7776864" cy="598587"/>
          </a:xfrm>
        </p:spPr>
        <p:txBody>
          <a:bodyPr/>
          <a:lstStyle/>
          <a:p>
            <a:r>
              <a:rPr lang="ru-RU" sz="1200" b="1" dirty="0" smtClean="0"/>
              <a:t>ОСНОВНЫЕ АСПЕКТЫ ПРИ ВЫПОЛНЕНИИ РАБОТ ПО ЗОНИРОВАНИЮ ПЛАНИРУЕМОГО ОСВОЕНИЯ ЛЕСОВ ДЛЯ РАЗЛИЧНЫХ ВИДОВ ИСПОЛЬЗОВАНИЯ С ДИФФЕРЕНЦИАЦИЕЙ ПО ИНТЕНСИВНОСТИ ОСВОЕНИЯ</a:t>
            </a:r>
            <a:endParaRPr lang="ru-RU" sz="12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79512" y="2126341"/>
            <a:ext cx="317399" cy="286386"/>
            <a:chOff x="199356" y="1643211"/>
            <a:chExt cx="459162" cy="34558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66380" y="2028569"/>
            <a:ext cx="8318906" cy="3231124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при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зонировании лесов по видам и интенсивности планируемого освоения основой для выделения территориальных кластеров должны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служить: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центрах  освоения лесов (ядрах кластеров), т.е. о местах фактического расположения лесопромышленных предприятий, и данные  об участках освоения лесов, завязанных на эти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целевого назначения лесов,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экологической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лесов, являющихся приоритетными на планируемый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планирования субъекта Российской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состояние использования лесов, наличие и виды арендных отношений, фактическая интенсивность использование лесов. </a:t>
            </a:r>
          </a:p>
          <a:p>
            <a:pPr marL="0" indent="360363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на основе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и экономического районирования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обоснованное зонирование лесов по видам планируемого освоения.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1844824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5248109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01596"/>
            <a:ext cx="9144000" cy="36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8</a:t>
            </a:fld>
            <a:endParaRPr lang="ru-RU" sz="1400" b="1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71600" y="238125"/>
            <a:ext cx="7776864" cy="598587"/>
          </a:xfrm>
        </p:spPr>
        <p:txBody>
          <a:bodyPr/>
          <a:lstStyle/>
          <a:p>
            <a:r>
              <a:rPr lang="ru-RU" sz="1200" b="1" dirty="0" smtClean="0"/>
              <a:t>ОСНОВНЫЕ АСПЕКТЫ ПРИ ВЫПОЛНЕНИИ РАБОТ ПО ЗОНИРОВАНИЮ ПЛАНИРУЕМОГО ОСВОЕНИЯ ЛЕСОВ ДЛЯ РАЗЛИЧНЫХ ВИДОВ ИСПОЛЬЗОВАНИЯ С ДИФФЕРЕНЦИАЦИЕЙ ПО ИНТЕНСИВНОСТИ ОСВОЕНИЯ</a:t>
            </a:r>
            <a:endParaRPr lang="ru-RU" sz="12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235052" y="2668374"/>
            <a:ext cx="317399" cy="286386"/>
            <a:chOff x="199356" y="1643211"/>
            <a:chExt cx="459162" cy="34558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656234" y="1705915"/>
            <a:ext cx="8108863" cy="30238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УКАЗАННОМУ МЕТОДОЛОГИЧЕСКОМУ ПОДХОДУ ЗОНИРОВАНИЕ ЛЕСОВ РЕГИОНА ПРОВОДИТСЯ В ГРАНИЦАХ: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ЛЕСНИЧЕСТВ –РЕГИОНАЛЬНЫЙ УРОВЕНЬ – ВЫДЕЛЯЮТСЯ ЗОНЫ ОСВОЕНИЯ;</a:t>
            </a:r>
          </a:p>
          <a:p>
            <a:pPr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УЧАСТКОВЫХ ЛЕСНИЧЕСТВ –МУНИЦИПАЛЬНЫЙ УРОВЕНЬ – ВЫДЕЛЯЮТСЯ РАЙОНЫ ОСВОЕНИЯ;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КВАРТАЛОВ –ЛОКАЛЬНЫЙ УРОВЕНЬ – ВЫДЕЛЯЮТСЯ УЧАСТКИ ОСВОЕНИЯ.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9324" y="1522170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9947" y="4725144"/>
            <a:ext cx="882173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252062" y="4221088"/>
            <a:ext cx="317399" cy="286386"/>
            <a:chOff x="199356" y="1643211"/>
            <a:chExt cx="459162" cy="34558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45925" y="3442507"/>
            <a:ext cx="317399" cy="286386"/>
            <a:chOff x="199356" y="1643211"/>
            <a:chExt cx="459162" cy="34558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48574" y="1643211"/>
              <a:ext cx="409944" cy="292963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199356" y="1842309"/>
              <a:ext cx="204972" cy="146482"/>
            </a:xfrm>
            <a:prstGeom prst="roundRect">
              <a:avLst/>
            </a:prstGeom>
            <a:solidFill>
              <a:srgbClr val="684522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90939" y="1749368"/>
              <a:ext cx="307458" cy="146481"/>
            </a:xfrm>
            <a:prstGeom prst="roundRect">
              <a:avLst/>
            </a:prstGeom>
            <a:solidFill>
              <a:srgbClr val="15AB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5180" y="486916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зонирования лесов по видам планируемого освоения служит лесной квартал, что соответствует действующей нормативной документации.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районирования,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природно-хозяйственные системы различного пространственного масштаба – от регионального, муниципального и локального.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районирования используются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существующие территориальные лесохозяйственные категории, а именно кварталы, участковые лесничества и лесничества, классифицируемые по видам и интенсивности освоения лесных ресурсов.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успешно адаптировать лесной план к сложившейся в регионе системе управления лесопользованием.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9353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814"/>
            <a:ext cx="9144000" cy="309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dirty="0" smtClean="0"/>
              <a:t>ЗОНИРОВАНИЕ ПЛАНИРУЕМОГО ОСВОЕНИЯ ЛЕСОВ ДЛЯ РАЗЛИЧНЫХ ВИДОВ ИСПОЛЬЗОВАНИЯ С ДИФФЕРЕНЦИАЦИЕЙ ПО ИНТЕНСИВНОСТИ ОСВОЕНИЯ</a:t>
            </a:r>
            <a:br>
              <a:rPr lang="ru-RU" sz="1200" b="1" dirty="0" smtClean="0"/>
            </a:br>
            <a:r>
              <a:rPr lang="ru-RU" sz="1200" b="1" dirty="0" smtClean="0"/>
              <a:t>(ПРИМЕР НА ТЮМЕНСКОЙ ОБЛАСТИ)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/>
              <a:pPr/>
              <a:t>9</a:t>
            </a:fld>
            <a:endParaRPr lang="ru-RU" sz="1400" b="1" dirty="0"/>
          </a:p>
        </p:txBody>
      </p:sp>
      <p:pic>
        <p:nvPicPr>
          <p:cNvPr id="35" name="Рисунок 4" descr="РИСУНОК (капстроительств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8" y="1121080"/>
            <a:ext cx="7873295" cy="55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Полотно 41"/>
          <p:cNvGrpSpPr/>
          <p:nvPr/>
        </p:nvGrpSpPr>
        <p:grpSpPr>
          <a:xfrm>
            <a:off x="683568" y="1116441"/>
            <a:ext cx="8713755" cy="6574329"/>
            <a:chOff x="0" y="-16482"/>
            <a:chExt cx="9971344" cy="637029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051560" y="802640"/>
              <a:ext cx="8836660" cy="555117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3200495" y="1714023"/>
              <a:ext cx="457389" cy="344280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 rot="14137079">
              <a:off x="3430411" y="2165279"/>
              <a:ext cx="571751" cy="215170"/>
            </a:xfrm>
            <a:prstGeom prst="stripedRightArrow">
              <a:avLst>
                <a:gd name="adj1" fmla="val 50000"/>
                <a:gd name="adj2" fmla="val 66429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800431" y="2857525"/>
              <a:ext cx="457389" cy="343051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AutoShape 8"/>
            <p:cNvSpPr>
              <a:spLocks noChangeArrowheads="1"/>
            </p:cNvSpPr>
            <p:nvPr/>
          </p:nvSpPr>
          <p:spPr bwMode="auto">
            <a:xfrm>
              <a:off x="1372167" y="3429276"/>
              <a:ext cx="453701" cy="457401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2" name="AutoShape 9"/>
            <p:cNvSpPr>
              <a:spLocks noChangeArrowheads="1"/>
            </p:cNvSpPr>
            <p:nvPr/>
          </p:nvSpPr>
          <p:spPr bwMode="auto">
            <a:xfrm rot="368326">
              <a:off x="2513181" y="1711564"/>
              <a:ext cx="709445" cy="231160"/>
            </a:xfrm>
            <a:prstGeom prst="stripedRightArrow">
              <a:avLst>
                <a:gd name="adj1" fmla="val 50000"/>
                <a:gd name="adj2" fmla="val 76729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3" name="AutoShape 10"/>
            <p:cNvSpPr>
              <a:spLocks noChangeArrowheads="1"/>
            </p:cNvSpPr>
            <p:nvPr/>
          </p:nvSpPr>
          <p:spPr bwMode="auto">
            <a:xfrm rot="2966569" flipH="1">
              <a:off x="1097974" y="3246072"/>
              <a:ext cx="457401" cy="137709"/>
            </a:xfrm>
            <a:prstGeom prst="stripedRightArrow">
              <a:avLst>
                <a:gd name="adj1" fmla="val 50000"/>
                <a:gd name="adj2" fmla="val 83036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4" name="AutoShape 11"/>
            <p:cNvSpPr>
              <a:spLocks noChangeArrowheads="1"/>
            </p:cNvSpPr>
            <p:nvPr/>
          </p:nvSpPr>
          <p:spPr bwMode="auto">
            <a:xfrm rot="13458814">
              <a:off x="1749636" y="3870692"/>
              <a:ext cx="343042" cy="141401"/>
            </a:xfrm>
            <a:prstGeom prst="stripedRightArrow">
              <a:avLst>
                <a:gd name="adj1" fmla="val 50000"/>
                <a:gd name="adj2" fmla="val 60652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auto">
            <a:xfrm rot="20684473">
              <a:off x="441405" y="2974334"/>
              <a:ext cx="420503" cy="113121"/>
            </a:xfrm>
            <a:prstGeom prst="stripedRightArrow">
              <a:avLst>
                <a:gd name="adj1" fmla="val 50000"/>
                <a:gd name="adj2" fmla="val 92935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6" name="AutoShape 13"/>
            <p:cNvSpPr>
              <a:spLocks noChangeArrowheads="1"/>
            </p:cNvSpPr>
            <p:nvPr/>
          </p:nvSpPr>
          <p:spPr bwMode="auto">
            <a:xfrm rot="7800454">
              <a:off x="1038955" y="2618990"/>
              <a:ext cx="558226" cy="119265"/>
            </a:xfrm>
            <a:prstGeom prst="stripedRightArrow">
              <a:avLst>
                <a:gd name="adj1" fmla="val 50000"/>
                <a:gd name="adj2" fmla="val 117010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>
              <a:off x="3772231" y="686101"/>
              <a:ext cx="355337" cy="311082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 rot="11699450">
              <a:off x="4115273" y="914801"/>
              <a:ext cx="695920" cy="193043"/>
            </a:xfrm>
            <a:prstGeom prst="stripedRightArrow">
              <a:avLst>
                <a:gd name="adj1" fmla="val 50000"/>
                <a:gd name="adj2" fmla="val 90127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9" name="AutoShape 16"/>
            <p:cNvSpPr>
              <a:spLocks noChangeArrowheads="1"/>
            </p:cNvSpPr>
            <p:nvPr/>
          </p:nvSpPr>
          <p:spPr bwMode="auto">
            <a:xfrm rot="16840069">
              <a:off x="633208" y="3369029"/>
              <a:ext cx="457401" cy="119265"/>
            </a:xfrm>
            <a:prstGeom prst="stripedRightArrow">
              <a:avLst>
                <a:gd name="adj1" fmla="val 50000"/>
                <a:gd name="adj2" fmla="val 95876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 rot="14904756">
              <a:off x="922151" y="3307550"/>
              <a:ext cx="346739" cy="132790"/>
            </a:xfrm>
            <a:prstGeom prst="stripedRightArrow">
              <a:avLst>
                <a:gd name="adj1" fmla="val 50000"/>
                <a:gd name="adj2" fmla="val 65278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1" name="AutoShape 18"/>
            <p:cNvSpPr>
              <a:spLocks noChangeArrowheads="1"/>
            </p:cNvSpPr>
            <p:nvPr/>
          </p:nvSpPr>
          <p:spPr bwMode="auto">
            <a:xfrm>
              <a:off x="1143473" y="3886677"/>
              <a:ext cx="452471" cy="228700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2" name="AutoShape 19"/>
            <p:cNvSpPr>
              <a:spLocks noChangeArrowheads="1"/>
            </p:cNvSpPr>
            <p:nvPr/>
          </p:nvSpPr>
          <p:spPr bwMode="auto">
            <a:xfrm rot="13708144">
              <a:off x="1454541" y="4146118"/>
              <a:ext cx="415595" cy="125413"/>
            </a:xfrm>
            <a:prstGeom prst="stripedRightArrow">
              <a:avLst>
                <a:gd name="adj1" fmla="val 50000"/>
                <a:gd name="adj2" fmla="val 82843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2171369" y="2628825"/>
              <a:ext cx="462307" cy="228700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AutoShape 21"/>
            <p:cNvSpPr>
              <a:spLocks noChangeArrowheads="1"/>
            </p:cNvSpPr>
            <p:nvPr/>
          </p:nvSpPr>
          <p:spPr bwMode="auto">
            <a:xfrm rot="13458814">
              <a:off x="2514411" y="2971875"/>
              <a:ext cx="421732" cy="114350"/>
            </a:xfrm>
            <a:prstGeom prst="stripedRightArrow">
              <a:avLst>
                <a:gd name="adj1" fmla="val 50000"/>
                <a:gd name="adj2" fmla="val 92204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AutoShape 22"/>
            <p:cNvSpPr>
              <a:spLocks noChangeArrowheads="1"/>
            </p:cNvSpPr>
            <p:nvPr/>
          </p:nvSpPr>
          <p:spPr bwMode="auto">
            <a:xfrm rot="9550409">
              <a:off x="1239377" y="2746864"/>
              <a:ext cx="570507" cy="114350"/>
            </a:xfrm>
            <a:prstGeom prst="stripedRightArrow">
              <a:avLst>
                <a:gd name="adj1" fmla="val 50000"/>
                <a:gd name="adj2" fmla="val 124731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6" name="AutoShape 23"/>
            <p:cNvSpPr>
              <a:spLocks noChangeArrowheads="1"/>
            </p:cNvSpPr>
            <p:nvPr/>
          </p:nvSpPr>
          <p:spPr bwMode="auto">
            <a:xfrm rot="10800000">
              <a:off x="1257820" y="2971875"/>
              <a:ext cx="452471" cy="140171"/>
            </a:xfrm>
            <a:prstGeom prst="stripedRightArrow">
              <a:avLst>
                <a:gd name="adj1" fmla="val 50000"/>
                <a:gd name="adj2" fmla="val 80702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7" name="AutoShape 24"/>
            <p:cNvSpPr>
              <a:spLocks noChangeArrowheads="1"/>
            </p:cNvSpPr>
            <p:nvPr/>
          </p:nvSpPr>
          <p:spPr bwMode="auto">
            <a:xfrm rot="7152881">
              <a:off x="2361942" y="2438243"/>
              <a:ext cx="419284" cy="115577"/>
            </a:xfrm>
            <a:prstGeom prst="stripedRightArrow">
              <a:avLst>
                <a:gd name="adj1" fmla="val 50000"/>
                <a:gd name="adj2" fmla="val 90691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8" name="AutoShape 25"/>
            <p:cNvSpPr>
              <a:spLocks noChangeArrowheads="1"/>
            </p:cNvSpPr>
            <p:nvPr/>
          </p:nvSpPr>
          <p:spPr bwMode="auto">
            <a:xfrm>
              <a:off x="686084" y="4571548"/>
              <a:ext cx="343042" cy="233619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029126" y="4571548"/>
              <a:ext cx="1974642" cy="2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Ядра освоения лесов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AutoShape 27"/>
            <p:cNvSpPr>
              <a:spLocks noChangeArrowheads="1"/>
            </p:cNvSpPr>
            <p:nvPr/>
          </p:nvSpPr>
          <p:spPr bwMode="auto">
            <a:xfrm rot="13458814">
              <a:off x="686084" y="4914599"/>
              <a:ext cx="343042" cy="191813"/>
            </a:xfrm>
            <a:prstGeom prst="stripedRightArrow">
              <a:avLst>
                <a:gd name="adj1" fmla="val 50000"/>
                <a:gd name="adj2" fmla="val 44712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1029126" y="4800249"/>
              <a:ext cx="2510722" cy="46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Направления вывоза ресурсов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для переработки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AutoShape 29"/>
            <p:cNvSpPr>
              <a:spLocks noChangeArrowheads="1"/>
            </p:cNvSpPr>
            <p:nvPr/>
          </p:nvSpPr>
          <p:spPr bwMode="auto">
            <a:xfrm>
              <a:off x="343042" y="2057074"/>
              <a:ext cx="2743105" cy="2400124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3" name="AutoShape 30"/>
            <p:cNvSpPr>
              <a:spLocks noChangeArrowheads="1"/>
            </p:cNvSpPr>
            <p:nvPr/>
          </p:nvSpPr>
          <p:spPr bwMode="auto">
            <a:xfrm>
              <a:off x="5955131" y="2432371"/>
              <a:ext cx="343041" cy="22870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6317149" y="2360183"/>
              <a:ext cx="3654195" cy="227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Зоны освоения лесов (ранг территориальных кластеров)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0" y="1257852"/>
              <a:ext cx="1775457" cy="97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Тюменская зона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освоения лесов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высокой интенсивности (комплексное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лесопользование)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AutoShape 33"/>
            <p:cNvSpPr>
              <a:spLocks noChangeArrowheads="1"/>
            </p:cNvSpPr>
            <p:nvPr/>
          </p:nvSpPr>
          <p:spPr bwMode="auto">
            <a:xfrm rot="1718621">
              <a:off x="1599633" y="1485323"/>
              <a:ext cx="3692311" cy="140663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7" name="AutoShape 34"/>
            <p:cNvSpPr>
              <a:spLocks noChangeArrowheads="1"/>
            </p:cNvSpPr>
            <p:nvPr/>
          </p:nvSpPr>
          <p:spPr bwMode="auto">
            <a:xfrm>
              <a:off x="2743105" y="3281727"/>
              <a:ext cx="2971800" cy="1975922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8" name="Text Box 35"/>
            <p:cNvSpPr txBox="1">
              <a:spLocks noChangeArrowheads="1"/>
            </p:cNvSpPr>
            <p:nvPr/>
          </p:nvSpPr>
          <p:spPr bwMode="auto">
            <a:xfrm>
              <a:off x="1102283" y="-16482"/>
              <a:ext cx="1828327" cy="91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Тобольско-Вагайская</a:t>
              </a: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зона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освоения лесов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средней интенсивности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(комплексное лесопользование</a:t>
              </a:r>
              <a:r>
                <a:rPr lang="ru-RU" sz="115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>
              <a:off x="5143169" y="2857525"/>
              <a:ext cx="2509493" cy="686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Ишимская</a:t>
              </a: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зона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освоения лесов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низкой интенсивности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(комплексное лесопользование)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AutoShape 37"/>
            <p:cNvSpPr>
              <a:spLocks noChangeArrowheads="1"/>
            </p:cNvSpPr>
            <p:nvPr/>
          </p:nvSpPr>
          <p:spPr bwMode="auto">
            <a:xfrm>
              <a:off x="3200495" y="228700"/>
              <a:ext cx="5600558" cy="1714023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6515336" y="343051"/>
              <a:ext cx="1829557" cy="800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88697" tIns="44348" rIns="88697" bIns="44348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Уватская зона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освоения лесов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средней интенсивности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(комплексное лесопользование)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AutoShape 39"/>
            <p:cNvSpPr>
              <a:spLocks noChangeArrowheads="1"/>
            </p:cNvSpPr>
            <p:nvPr/>
          </p:nvSpPr>
          <p:spPr bwMode="auto">
            <a:xfrm>
              <a:off x="4115273" y="4115377"/>
              <a:ext cx="448782" cy="341821"/>
            </a:xfrm>
            <a:prstGeom prst="octagon">
              <a:avLst>
                <a:gd name="adj" fmla="val 29287"/>
              </a:avLst>
            </a:prstGeom>
            <a:noFill/>
            <a:ln w="3175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049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822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ЗОНИРОВАНИЕ ПЛАНИРУЕМОГО ОСВОЕНИЯ ЛЕСОВ  ДЛЯ РАЗЛИЧНЫХ ВИДОВ ИСПОЛЬЗОВАНИЯ  С ДИФФЕРЕНЦИАЦИЕЙ ПО ИНТЕНСИВНОСТИ ОСВОЕНИЯ</vt:lpstr>
      <vt:lpstr>ЗОНИРОВАНИЕ ПЛАНИРУЕМОГО ОСВОЕНИЯ ЛЕСОВ ДЛЯ РАЗЛИЧНЫХ ВИДОВ ИСПОЛЬЗОВАНИЯ С ДИФФЕРЕНЦИАЦИЕЙ ПО ИНТЕНСИВНОСТИ ОСВОЕНИЯ</vt:lpstr>
      <vt:lpstr>ЗОНИРОВАНИЕ ПЛАНИРУЕМОГО ОСВОЕНИЯ ЛЕСОВ ДЛЯ РАЗЛИЧНЫХ ВИДОВ ИСПОЛЬЗОВАНИЯ С ДИФФЕРЕНЦИАЦИЕЙ ПО ИНТЕНСИВНОСТИ ОСВОЕНИЯ</vt:lpstr>
      <vt:lpstr>ВИДЫ ИСПОЛЬЗОВАНИЯ ЛЕСОВ</vt:lpstr>
      <vt:lpstr>ПРОБЛЕМНЫЕ ВОПРОСЫ ПРИ ВЫПОЛНЕНИИ РАБОТ ПО ЗОНИРОВАНИЮ ПЛАНИРУЕМОГО ОСВОЕНИЯ ЛЕСОВ ДЛЯ РАЗЛИЧНЫХ ВИДОВ ИСПОЛЬЗОВАНИЯ С ДИФФЕРЕНЦИАЦИЕЙ ПО ИНТЕНСИВНОСТИ ОСВОЕНИЯ</vt:lpstr>
      <vt:lpstr>ПРЕДЛОЖЕНИЯ ПО МЕТОДИЧЕСКОМУ ПОДХОДУ ПО ВЫПОЛНЕНИЮ РАБОТ ПО ЗОНИРОВАНИЮ ПЛАНИРУЕМОГО ОСВОЕНИЯ ЛЕСОВ ДЛЯ РАЗЛИЧНЫХ ВИДОВ ИСПОЛЬЗОВАНИЯ С ДИФФЕРЕНЦИАЦИЕЙ ПО ИНТЕНСИВНОСТИ ОСВОЕНИЯ</vt:lpstr>
      <vt:lpstr>ОСНОВНЫЕ АСПЕКТЫ ПРИ ВЫПОЛНЕНИИ РАБОТ ПО ЗОНИРОВАНИЮ ПЛАНИРУЕМОГО ОСВОЕНИЯ ЛЕСОВ ДЛЯ РАЗЛИЧНЫХ ВИДОВ ИСПОЛЬЗОВАНИЯ С ДИФФЕРЕНЦИАЦИЕЙ ПО ИНТЕНСИВНОСТИ ОСВОЕНИЯ</vt:lpstr>
      <vt:lpstr>ОСНОВНЫЕ АСПЕКТЫ ПРИ ВЫПОЛНЕНИИ РАБОТ ПО ЗОНИРОВАНИЮ ПЛАНИРУЕМОГО ОСВОЕНИЯ ЛЕСОВ ДЛЯ РАЗЛИЧНЫХ ВИДОВ ИСПОЛЬЗОВАНИЯ С ДИФФЕРЕНЦИАЦИЕЙ ПО ИНТЕНСИВНОСТИ ОСВОЕНИЯ</vt:lpstr>
      <vt:lpstr>ЗОНИРОВАНИЕ ПЛАНИРУЕМОГО ОСВОЕНИЯ ЛЕСОВ ДЛЯ РАЗЛИЧНЫХ ВИДОВ ИСПОЛЬЗОВАНИЯ С ДИФФЕРЕНЦИАЦИЕЙ ПО ИНТЕНСИВНОСТИ ОСВОЕНИЯ (ПРИМЕР НА ТЮМЕНСКОЙ ОБЛАСТИ)</vt:lpstr>
      <vt:lpstr>ЗОНИРОВАНИЕ ПЛАНИРУЕМОГО ОСВОЕНИЯ ЛЕСОВ ДЛЯ РАЗЛИЧНЫХ ВИДОВ ИСПОЛЬЗОВАНИЯ С ДИФФЕРЕНЦИАЦИЕЙ ПО ИНТЕНСИВНОСТИ ОСВОЕНИЯ (ПРИМЕР НА ТЮМЕНСКОЙ ОБЛАСТИ)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Приставко Андрей Алексеевич</dc:creator>
  <cp:lastModifiedBy>hope-new</cp:lastModifiedBy>
  <cp:revision>592</cp:revision>
  <cp:lastPrinted>2018-04-26T17:15:48Z</cp:lastPrinted>
  <dcterms:modified xsi:type="dcterms:W3CDTF">2018-05-07T10:28:42Z</dcterms:modified>
</cp:coreProperties>
</file>