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70" r:id="rId3"/>
    <p:sldId id="403" r:id="rId4"/>
    <p:sldId id="389" r:id="rId5"/>
    <p:sldId id="390" r:id="rId6"/>
    <p:sldId id="391" r:id="rId7"/>
    <p:sldId id="392" r:id="rId8"/>
    <p:sldId id="393" r:id="rId9"/>
    <p:sldId id="394" r:id="rId10"/>
    <p:sldId id="395" r:id="rId11"/>
    <p:sldId id="396" r:id="rId12"/>
    <p:sldId id="397" r:id="rId13"/>
    <p:sldId id="398" r:id="rId14"/>
    <p:sldId id="399" r:id="rId15"/>
    <p:sldId id="285" r:id="rId16"/>
  </p:sldIdLst>
  <p:sldSz cx="9144000" cy="6858000" type="screen4x3"/>
  <p:notesSz cx="6858000" cy="9947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4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Александр" initials="А. А.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6F6F6F"/>
    <a:srgbClr val="FFFFFF"/>
    <a:srgbClr val="663300"/>
    <a:srgbClr val="F27900"/>
    <a:srgbClr val="C4B798"/>
    <a:srgbClr val="ECECEC"/>
    <a:srgbClr val="DCF0C6"/>
    <a:srgbClr val="5F5F5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8" autoAdjust="0"/>
    <p:restoredTop sz="94728" autoAdjust="0"/>
  </p:normalViewPr>
  <p:slideViewPr>
    <p:cSldViewPr>
      <p:cViewPr>
        <p:scale>
          <a:sx n="106" d="100"/>
          <a:sy n="106" d="100"/>
        </p:scale>
        <p:origin x="-90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2304" y="-90"/>
      </p:cViewPr>
      <p:guideLst>
        <p:guide orient="horz" pos="3134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21" tIns="48011" rIns="96021" bIns="48011" numCol="1" anchor="t" anchorCtr="0" compatLnSpc="1">
            <a:prstTxWarp prst="textNoShape">
              <a:avLst/>
            </a:prstTxWarp>
          </a:bodyPr>
          <a:lstStyle>
            <a:lvl1pPr>
              <a:defRPr sz="1300" b="0"/>
            </a:lvl1pPr>
          </a:lstStyle>
          <a:p>
            <a:endParaRPr lang="en-US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4" y="1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21" tIns="48011" rIns="96021" bIns="48011" numCol="1" anchor="t" anchorCtr="0" compatLnSpc="1">
            <a:prstTxWarp prst="textNoShape">
              <a:avLst/>
            </a:prstTxWarp>
          </a:bodyPr>
          <a:lstStyle>
            <a:lvl1pPr algn="r">
              <a:defRPr sz="1300" b="0"/>
            </a:lvl1pPr>
          </a:lstStyle>
          <a:p>
            <a:endParaRPr lang="en-US"/>
          </a:p>
        </p:txBody>
      </p:sp>
      <p:sp>
        <p:nvSpPr>
          <p:cNvPr id="1280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185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21" tIns="48011" rIns="96021" bIns="48011" numCol="1" anchor="b" anchorCtr="0" compatLnSpc="1">
            <a:prstTxWarp prst="textNoShape">
              <a:avLst/>
            </a:prstTxWarp>
          </a:bodyPr>
          <a:lstStyle>
            <a:lvl1pPr>
              <a:defRPr sz="1300" b="0"/>
            </a:lvl1pPr>
          </a:lstStyle>
          <a:p>
            <a:endParaRPr lang="en-US"/>
          </a:p>
        </p:txBody>
      </p:sp>
      <p:sp>
        <p:nvSpPr>
          <p:cNvPr id="1280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4" y="9448185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21" tIns="48011" rIns="96021" bIns="48011" numCol="1" anchor="b" anchorCtr="0" compatLnSpc="1">
            <a:prstTxWarp prst="textNoShape">
              <a:avLst/>
            </a:prstTxWarp>
          </a:bodyPr>
          <a:lstStyle>
            <a:lvl1pPr algn="r">
              <a:defRPr sz="1300" b="0"/>
            </a:lvl1pPr>
          </a:lstStyle>
          <a:p>
            <a:fld id="{822331A9-D506-41EE-86FA-C0113F45E4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4654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21" tIns="48011" rIns="96021" bIns="48011" numCol="1" anchor="t" anchorCtr="0" compatLnSpc="1">
            <a:prstTxWarp prst="textNoShape">
              <a:avLst/>
            </a:prstTxWarp>
          </a:bodyPr>
          <a:lstStyle>
            <a:lvl1pPr>
              <a:defRPr sz="1300" b="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4" y="1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21" tIns="48011" rIns="96021" bIns="48011" numCol="1" anchor="t" anchorCtr="0" compatLnSpc="1">
            <a:prstTxWarp prst="textNoShape">
              <a:avLst/>
            </a:prstTxWarp>
          </a:bodyPr>
          <a:lstStyle>
            <a:lvl1pPr algn="r">
              <a:defRPr sz="1300" b="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7713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1" y="4724955"/>
            <a:ext cx="5486400" cy="4476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21" tIns="48011" rIns="96021" bIns="480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185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21" tIns="48011" rIns="96021" bIns="48011" numCol="1" anchor="b" anchorCtr="0" compatLnSpc="1">
            <a:prstTxWarp prst="textNoShape">
              <a:avLst/>
            </a:prstTxWarp>
          </a:bodyPr>
          <a:lstStyle>
            <a:lvl1pPr>
              <a:defRPr sz="1300" b="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4" y="9448185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21" tIns="48011" rIns="96021" bIns="48011" numCol="1" anchor="b" anchorCtr="0" compatLnSpc="1">
            <a:prstTxWarp prst="textNoShape">
              <a:avLst/>
            </a:prstTxWarp>
          </a:bodyPr>
          <a:lstStyle>
            <a:lvl1pPr algn="r">
              <a:defRPr sz="1300" b="0"/>
            </a:lvl1pPr>
          </a:lstStyle>
          <a:p>
            <a:fld id="{63B48A84-3F07-4713-A60E-1150E718FA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4333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48A84-3F07-4713-A60E-1150E718FA3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949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48A84-3F07-4713-A60E-1150E718FA3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925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48A84-3F07-4713-A60E-1150E718FA3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287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48A84-3F07-4713-A60E-1150E718FA3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6134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48A84-3F07-4713-A60E-1150E718FA3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559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0" name="Freeform 78"/>
          <p:cNvSpPr>
            <a:spLocks/>
          </p:cNvSpPr>
          <p:nvPr/>
        </p:nvSpPr>
        <p:spPr bwMode="gray">
          <a:xfrm>
            <a:off x="3575050" y="1733997"/>
            <a:ext cx="4530040" cy="4191000"/>
          </a:xfrm>
          <a:custGeom>
            <a:avLst/>
            <a:gdLst>
              <a:gd name="connsiteX0" fmla="*/ 15 w 10000"/>
              <a:gd name="connsiteY0" fmla="*/ 0 h 10000"/>
              <a:gd name="connsiteX1" fmla="*/ 9971 w 10000"/>
              <a:gd name="connsiteY1" fmla="*/ 1811 h 10000"/>
              <a:gd name="connsiteX2" fmla="*/ 10000 w 10000"/>
              <a:gd name="connsiteY2" fmla="*/ 5983 h 10000"/>
              <a:gd name="connsiteX3" fmla="*/ 0 w 10000"/>
              <a:gd name="connsiteY3" fmla="*/ 10000 h 10000"/>
              <a:gd name="connsiteX4" fmla="*/ 15 w 10000"/>
              <a:gd name="connsiteY4" fmla="*/ 0 h 10000"/>
              <a:gd name="connsiteX0" fmla="*/ 15 w 9981"/>
              <a:gd name="connsiteY0" fmla="*/ 0 h 10000"/>
              <a:gd name="connsiteX1" fmla="*/ 9971 w 9981"/>
              <a:gd name="connsiteY1" fmla="*/ 1811 h 10000"/>
              <a:gd name="connsiteX2" fmla="*/ 9971 w 9981"/>
              <a:gd name="connsiteY2" fmla="*/ 6106 h 10000"/>
              <a:gd name="connsiteX3" fmla="*/ 0 w 9981"/>
              <a:gd name="connsiteY3" fmla="*/ 10000 h 10000"/>
              <a:gd name="connsiteX4" fmla="*/ 15 w 9981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81" h="10000">
                <a:moveTo>
                  <a:pt x="15" y="0"/>
                </a:moveTo>
                <a:lnTo>
                  <a:pt x="9971" y="1811"/>
                </a:lnTo>
                <a:cubicBezTo>
                  <a:pt x="9981" y="3202"/>
                  <a:pt x="9961" y="4715"/>
                  <a:pt x="9971" y="6106"/>
                </a:cubicBezTo>
                <a:lnTo>
                  <a:pt x="0" y="10000"/>
                </a:lnTo>
                <a:cubicBezTo>
                  <a:pt x="5" y="6667"/>
                  <a:pt x="10" y="3333"/>
                  <a:pt x="15" y="0"/>
                </a:cubicBez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tint val="40392"/>
                  <a:invGamma/>
                </a:scheme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b="1" kern="120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115" name="AutoShape 43"/>
          <p:cNvSpPr>
            <a:spLocks noChangeArrowheads="1"/>
          </p:cNvSpPr>
          <p:nvPr/>
        </p:nvSpPr>
        <p:spPr bwMode="gray">
          <a:xfrm rot="1529854">
            <a:off x="5143500" y="4099372"/>
            <a:ext cx="368300" cy="1752600"/>
          </a:xfrm>
          <a:prstGeom prst="upArrow">
            <a:avLst>
              <a:gd name="adj1" fmla="val 47852"/>
              <a:gd name="adj2" fmla="val 89290"/>
            </a:avLst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17" name="AutoShape 45"/>
          <p:cNvSpPr>
            <a:spLocks noChangeArrowheads="1"/>
          </p:cNvSpPr>
          <p:nvPr/>
        </p:nvSpPr>
        <p:spPr bwMode="gray">
          <a:xfrm rot="1529854">
            <a:off x="4592638" y="2983359"/>
            <a:ext cx="533400" cy="3048000"/>
          </a:xfrm>
          <a:prstGeom prst="upArrow">
            <a:avLst>
              <a:gd name="adj1" fmla="val 47852"/>
              <a:gd name="adj2" fmla="val 107222"/>
            </a:avLst>
          </a:prstGeom>
          <a:solidFill>
            <a:srgbClr val="F6831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16" name="AutoShape 44"/>
          <p:cNvSpPr>
            <a:spLocks noChangeArrowheads="1"/>
          </p:cNvSpPr>
          <p:nvPr/>
        </p:nvSpPr>
        <p:spPr bwMode="gray">
          <a:xfrm rot="1529854">
            <a:off x="4949825" y="3651697"/>
            <a:ext cx="398463" cy="2016125"/>
          </a:xfrm>
          <a:prstGeom prst="upArrow">
            <a:avLst>
              <a:gd name="adj1" fmla="val 47852"/>
              <a:gd name="adj2" fmla="val 94941"/>
            </a:avLst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19" name="AutoShape 47"/>
          <p:cNvSpPr>
            <a:spLocks noChangeArrowheads="1"/>
          </p:cNvSpPr>
          <p:nvPr/>
        </p:nvSpPr>
        <p:spPr bwMode="gray">
          <a:xfrm rot="1529854">
            <a:off x="5600700" y="4227959"/>
            <a:ext cx="257175" cy="1066800"/>
          </a:xfrm>
          <a:prstGeom prst="upArrow">
            <a:avLst>
              <a:gd name="adj1" fmla="val 47852"/>
              <a:gd name="adj2" fmla="val 77835"/>
            </a:avLst>
          </a:prstGeom>
          <a:solidFill>
            <a:schemeClr val="accent1">
              <a:alpha val="7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21" name="AutoShape 49"/>
          <p:cNvSpPr>
            <a:spLocks noChangeArrowheads="1"/>
          </p:cNvSpPr>
          <p:nvPr/>
        </p:nvSpPr>
        <p:spPr bwMode="gray">
          <a:xfrm rot="1529854">
            <a:off x="5761038" y="4730875"/>
            <a:ext cx="252412" cy="466725"/>
          </a:xfrm>
          <a:prstGeom prst="upArrow">
            <a:avLst>
              <a:gd name="adj1" fmla="val 43972"/>
              <a:gd name="adj2" fmla="val 92205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138" name="Group 66"/>
          <p:cNvGrpSpPr>
            <a:grpSpLocks/>
          </p:cNvGrpSpPr>
          <p:nvPr/>
        </p:nvGrpSpPr>
        <p:grpSpPr bwMode="auto">
          <a:xfrm>
            <a:off x="4139952" y="1747399"/>
            <a:ext cx="1185863" cy="1414463"/>
            <a:chOff x="4320" y="1200"/>
            <a:chExt cx="672" cy="960"/>
          </a:xfrm>
        </p:grpSpPr>
        <p:sp>
          <p:nvSpPr>
            <p:cNvPr id="3123" name="AutoShape 51"/>
            <p:cNvSpPr>
              <a:spLocks noChangeArrowheads="1"/>
            </p:cNvSpPr>
            <p:nvPr userDrawn="1"/>
          </p:nvSpPr>
          <p:spPr bwMode="gray">
            <a:xfrm rot="1529854" flipH="1" flipV="1">
              <a:off x="4368" y="1200"/>
              <a:ext cx="232" cy="960"/>
            </a:xfrm>
            <a:prstGeom prst="upArrow">
              <a:avLst>
                <a:gd name="adj1" fmla="val 47852"/>
                <a:gd name="adj2" fmla="val 77644"/>
              </a:avLst>
            </a:prstGeom>
            <a:solidFill>
              <a:srgbClr val="FFFFFF">
                <a:alpha val="60001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24" name="AutoShape 52"/>
            <p:cNvSpPr>
              <a:spLocks noChangeArrowheads="1"/>
            </p:cNvSpPr>
            <p:nvPr userDrawn="1"/>
          </p:nvSpPr>
          <p:spPr bwMode="gray">
            <a:xfrm rot="1529854" flipH="1" flipV="1">
              <a:off x="4626" y="1250"/>
              <a:ext cx="174" cy="672"/>
            </a:xfrm>
            <a:prstGeom prst="upArrow">
              <a:avLst>
                <a:gd name="adj1" fmla="val 47852"/>
                <a:gd name="adj2" fmla="val 72467"/>
              </a:avLst>
            </a:prstGeom>
            <a:solidFill>
              <a:srgbClr val="FFFFFF">
                <a:alpha val="60001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25" name="AutoShape 53"/>
            <p:cNvSpPr>
              <a:spLocks noChangeArrowheads="1"/>
            </p:cNvSpPr>
            <p:nvPr userDrawn="1"/>
          </p:nvSpPr>
          <p:spPr bwMode="gray">
            <a:xfrm rot="1529854" flipH="1" flipV="1">
              <a:off x="4820" y="1344"/>
              <a:ext cx="172" cy="300"/>
            </a:xfrm>
            <a:prstGeom prst="upArrow">
              <a:avLst>
                <a:gd name="adj1" fmla="val 38870"/>
                <a:gd name="adj2" fmla="val 62468"/>
              </a:avLst>
            </a:prstGeom>
            <a:solidFill>
              <a:srgbClr val="FFFFFF">
                <a:alpha val="60001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26" name="AutoShape 54"/>
            <p:cNvSpPr>
              <a:spLocks noChangeArrowheads="1"/>
            </p:cNvSpPr>
            <p:nvPr userDrawn="1"/>
          </p:nvSpPr>
          <p:spPr bwMode="gray">
            <a:xfrm rot="1529854" flipH="1" flipV="1">
              <a:off x="4320" y="1248"/>
              <a:ext cx="172" cy="300"/>
            </a:xfrm>
            <a:prstGeom prst="upArrow">
              <a:avLst>
                <a:gd name="adj1" fmla="val 38870"/>
                <a:gd name="adj2" fmla="val 62468"/>
              </a:avLst>
            </a:prstGeom>
            <a:solidFill>
              <a:srgbClr val="FFFFFF">
                <a:alpha val="60001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103" name="Rectangle 31"/>
          <p:cNvSpPr>
            <a:spLocks noChangeArrowheads="1"/>
          </p:cNvSpPr>
          <p:nvPr/>
        </p:nvSpPr>
        <p:spPr bwMode="gray">
          <a:xfrm>
            <a:off x="0" y="1737280"/>
            <a:ext cx="3594100" cy="4212000"/>
          </a:xfrm>
          <a:prstGeom prst="rect">
            <a:avLst/>
          </a:prstGeom>
          <a:gradFill rotWithShape="1">
            <a:gsLst>
              <a:gs pos="0">
                <a:srgbClr val="DCF0C6"/>
              </a:gs>
              <a:gs pos="100000">
                <a:srgbClr val="92D050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b="1" kern="120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pic>
        <p:nvPicPr>
          <p:cNvPr id="3146" name="Picture 74" descr="Picture11"/>
          <p:cNvPicPr>
            <a:picLocks noChangeAspect="1" noChangeArrowheads="1"/>
          </p:cNvPicPr>
          <p:nvPr/>
        </p:nvPicPr>
        <p:blipFill>
          <a:blip r:embed="rId2" cstate="print"/>
          <a:srcRect l="4640" b="6302"/>
          <a:stretch>
            <a:fillRect/>
          </a:stretch>
        </p:blipFill>
        <p:spPr bwMode="gray">
          <a:xfrm>
            <a:off x="0" y="2380109"/>
            <a:ext cx="2022475" cy="3563938"/>
          </a:xfrm>
          <a:prstGeom prst="rect">
            <a:avLst/>
          </a:prstGeom>
          <a:noFill/>
        </p:spPr>
      </p:pic>
      <p:sp>
        <p:nvSpPr>
          <p:cNvPr id="3143" name="AutoShape 71"/>
          <p:cNvSpPr>
            <a:spLocks noChangeArrowheads="1"/>
          </p:cNvSpPr>
          <p:nvPr/>
        </p:nvSpPr>
        <p:spPr bwMode="gray">
          <a:xfrm rot="1529854">
            <a:off x="1787525" y="3678684"/>
            <a:ext cx="636588" cy="2443163"/>
          </a:xfrm>
          <a:prstGeom prst="upArrow">
            <a:avLst>
              <a:gd name="adj1" fmla="val 47852"/>
              <a:gd name="adj2" fmla="val 72014"/>
            </a:avLst>
          </a:prstGeom>
          <a:solidFill>
            <a:srgbClr val="FFFFFF">
              <a:alpha val="16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60" name="AutoShape 88"/>
          <p:cNvSpPr>
            <a:spLocks noChangeArrowheads="1"/>
          </p:cNvSpPr>
          <p:nvPr/>
        </p:nvSpPr>
        <p:spPr bwMode="gray">
          <a:xfrm rot="1529854">
            <a:off x="3687763" y="5143947"/>
            <a:ext cx="263525" cy="876300"/>
          </a:xfrm>
          <a:prstGeom prst="upArrow">
            <a:avLst>
              <a:gd name="adj1" fmla="val 47852"/>
              <a:gd name="adj2" fmla="val 62396"/>
            </a:avLst>
          </a:prstGeom>
          <a:solidFill>
            <a:schemeClr val="folHlink">
              <a:alpha val="39999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14" name="AutoShape 42"/>
          <p:cNvSpPr>
            <a:spLocks noChangeArrowheads="1"/>
          </p:cNvSpPr>
          <p:nvPr/>
        </p:nvSpPr>
        <p:spPr bwMode="gray">
          <a:xfrm rot="1529854">
            <a:off x="4025900" y="4362897"/>
            <a:ext cx="441325" cy="1600200"/>
          </a:xfrm>
          <a:prstGeom prst="upArrow">
            <a:avLst>
              <a:gd name="adj1" fmla="val 47852"/>
              <a:gd name="adj2" fmla="val 68036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6248400"/>
            <a:ext cx="9144000" cy="609600"/>
          </a:xfrm>
        </p:spPr>
        <p:txBody>
          <a:bodyPr anchor="ctr"/>
          <a:lstStyle>
            <a:lvl1pPr marL="0" indent="0" algn="just">
              <a:buFontTx/>
              <a:buNone/>
              <a:defRPr sz="2000"/>
            </a:lvl1pPr>
          </a:lstStyle>
          <a:p>
            <a:r>
              <a:rPr lang="ru-RU" dirty="0" smtClean="0"/>
              <a:t>Образец подзаголовка</a:t>
            </a:r>
            <a:endParaRPr lang="en-US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+mj-lt"/>
              </a:defRPr>
            </a:lvl1pPr>
          </a:lstStyle>
          <a:p>
            <a:fld id="{64BB480A-7439-4D82-B4EB-5C30A2ADB03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700808"/>
            <a:ext cx="3563888" cy="4176464"/>
          </a:xfrm>
        </p:spPr>
        <p:txBody>
          <a:bodyPr/>
          <a:lstStyle>
            <a:lvl1pPr algn="ctr">
              <a:defRPr sz="440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157" name="Freeform 85"/>
          <p:cNvSpPr>
            <a:spLocks/>
          </p:cNvSpPr>
          <p:nvPr/>
        </p:nvSpPr>
        <p:spPr bwMode="gray">
          <a:xfrm>
            <a:off x="8096250" y="2132856"/>
            <a:ext cx="1047750" cy="2664296"/>
          </a:xfrm>
          <a:custGeom>
            <a:avLst/>
            <a:gdLst/>
            <a:ahLst/>
            <a:cxnLst>
              <a:cxn ang="0">
                <a:pos x="0" y="190"/>
              </a:cxn>
              <a:cxn ang="0">
                <a:pos x="770" y="0"/>
              </a:cxn>
              <a:cxn ang="0">
                <a:pos x="770" y="1392"/>
              </a:cxn>
              <a:cxn ang="0">
                <a:pos x="0" y="1116"/>
              </a:cxn>
              <a:cxn ang="0">
                <a:pos x="0" y="190"/>
              </a:cxn>
            </a:cxnLst>
            <a:rect l="0" t="0" r="r" b="b"/>
            <a:pathLst>
              <a:path w="770" h="1392">
                <a:moveTo>
                  <a:pt x="0" y="190"/>
                </a:moveTo>
                <a:lnTo>
                  <a:pt x="770" y="0"/>
                </a:lnTo>
                <a:lnTo>
                  <a:pt x="770" y="1392"/>
                </a:lnTo>
                <a:lnTo>
                  <a:pt x="0" y="1116"/>
                </a:lnTo>
                <a:lnTo>
                  <a:pt x="0" y="190"/>
                </a:lnTo>
                <a:close/>
              </a:path>
            </a:pathLst>
          </a:custGeom>
          <a:gradFill rotWithShape="1">
            <a:gsLst>
              <a:gs pos="0">
                <a:schemeClr val="accent5"/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b="1" kern="120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154" name="Freeform 82"/>
          <p:cNvSpPr>
            <a:spLocks/>
          </p:cNvSpPr>
          <p:nvPr/>
        </p:nvSpPr>
        <p:spPr bwMode="gray">
          <a:xfrm>
            <a:off x="-127" y="4509054"/>
            <a:ext cx="9147785" cy="1916974"/>
          </a:xfrm>
          <a:custGeom>
            <a:avLst/>
            <a:gdLst>
              <a:gd name="connsiteX0" fmla="*/ 3912 w 9988"/>
              <a:gd name="connsiteY0" fmla="*/ 6805 h 10000"/>
              <a:gd name="connsiteX1" fmla="*/ 8863 w 9988"/>
              <a:gd name="connsiteY1" fmla="*/ 0 h 10000"/>
              <a:gd name="connsiteX2" fmla="*/ 9976 w 9988"/>
              <a:gd name="connsiteY2" fmla="*/ 1719 h 10000"/>
              <a:gd name="connsiteX3" fmla="*/ 9988 w 9988"/>
              <a:gd name="connsiteY3" fmla="*/ 10000 h 10000"/>
              <a:gd name="connsiteX4" fmla="*/ 0 w 9988"/>
              <a:gd name="connsiteY4" fmla="*/ 8875 h 10000"/>
              <a:gd name="connsiteX5" fmla="*/ 0 w 9988"/>
              <a:gd name="connsiteY5" fmla="*/ 6805 h 10000"/>
              <a:gd name="connsiteX6" fmla="*/ 3912 w 9988"/>
              <a:gd name="connsiteY6" fmla="*/ 6805 h 10000"/>
              <a:gd name="connsiteX0" fmla="*/ 3917 w 10000"/>
              <a:gd name="connsiteY0" fmla="*/ 6805 h 8875"/>
              <a:gd name="connsiteX1" fmla="*/ 8874 w 10000"/>
              <a:gd name="connsiteY1" fmla="*/ 0 h 8875"/>
              <a:gd name="connsiteX2" fmla="*/ 9988 w 10000"/>
              <a:gd name="connsiteY2" fmla="*/ 1719 h 8875"/>
              <a:gd name="connsiteX3" fmla="*/ 10000 w 10000"/>
              <a:gd name="connsiteY3" fmla="*/ 8875 h 8875"/>
              <a:gd name="connsiteX4" fmla="*/ 0 w 10000"/>
              <a:gd name="connsiteY4" fmla="*/ 8875 h 8875"/>
              <a:gd name="connsiteX5" fmla="*/ 0 w 10000"/>
              <a:gd name="connsiteY5" fmla="*/ 6805 h 8875"/>
              <a:gd name="connsiteX6" fmla="*/ 3917 w 10000"/>
              <a:gd name="connsiteY6" fmla="*/ 6805 h 8875"/>
              <a:gd name="connsiteX0" fmla="*/ 3917 w 10004"/>
              <a:gd name="connsiteY0" fmla="*/ 7668 h 10000"/>
              <a:gd name="connsiteX1" fmla="*/ 8874 w 10004"/>
              <a:gd name="connsiteY1" fmla="*/ 0 h 10000"/>
              <a:gd name="connsiteX2" fmla="*/ 10000 w 10004"/>
              <a:gd name="connsiteY2" fmla="*/ 3266 h 10000"/>
              <a:gd name="connsiteX3" fmla="*/ 10000 w 10004"/>
              <a:gd name="connsiteY3" fmla="*/ 10000 h 10000"/>
              <a:gd name="connsiteX4" fmla="*/ 0 w 10004"/>
              <a:gd name="connsiteY4" fmla="*/ 10000 h 10000"/>
              <a:gd name="connsiteX5" fmla="*/ 0 w 10004"/>
              <a:gd name="connsiteY5" fmla="*/ 7668 h 10000"/>
              <a:gd name="connsiteX6" fmla="*/ 3917 w 10004"/>
              <a:gd name="connsiteY6" fmla="*/ 7668 h 10000"/>
              <a:gd name="connsiteX0" fmla="*/ 3917 w 10004"/>
              <a:gd name="connsiteY0" fmla="*/ 6362 h 8694"/>
              <a:gd name="connsiteX1" fmla="*/ 8859 w 10004"/>
              <a:gd name="connsiteY1" fmla="*/ 0 h 8694"/>
              <a:gd name="connsiteX2" fmla="*/ 10000 w 10004"/>
              <a:gd name="connsiteY2" fmla="*/ 1960 h 8694"/>
              <a:gd name="connsiteX3" fmla="*/ 10000 w 10004"/>
              <a:gd name="connsiteY3" fmla="*/ 8694 h 8694"/>
              <a:gd name="connsiteX4" fmla="*/ 0 w 10004"/>
              <a:gd name="connsiteY4" fmla="*/ 8694 h 8694"/>
              <a:gd name="connsiteX5" fmla="*/ 0 w 10004"/>
              <a:gd name="connsiteY5" fmla="*/ 6362 h 8694"/>
              <a:gd name="connsiteX6" fmla="*/ 3917 w 10004"/>
              <a:gd name="connsiteY6" fmla="*/ 6362 h 8694"/>
              <a:gd name="connsiteX0" fmla="*/ 3915 w 10000"/>
              <a:gd name="connsiteY0" fmla="*/ 8069 h 10751"/>
              <a:gd name="connsiteX1" fmla="*/ 8855 w 10000"/>
              <a:gd name="connsiteY1" fmla="*/ 0 h 10751"/>
              <a:gd name="connsiteX2" fmla="*/ 9996 w 10000"/>
              <a:gd name="connsiteY2" fmla="*/ 3005 h 10751"/>
              <a:gd name="connsiteX3" fmla="*/ 9996 w 10000"/>
              <a:gd name="connsiteY3" fmla="*/ 10751 h 10751"/>
              <a:gd name="connsiteX4" fmla="*/ 0 w 10000"/>
              <a:gd name="connsiteY4" fmla="*/ 10751 h 10751"/>
              <a:gd name="connsiteX5" fmla="*/ 0 w 10000"/>
              <a:gd name="connsiteY5" fmla="*/ 8069 h 10751"/>
              <a:gd name="connsiteX6" fmla="*/ 3915 w 10000"/>
              <a:gd name="connsiteY6" fmla="*/ 8069 h 10751"/>
              <a:gd name="connsiteX0" fmla="*/ 3915 w 10000"/>
              <a:gd name="connsiteY0" fmla="*/ 8445 h 11127"/>
              <a:gd name="connsiteX1" fmla="*/ 8855 w 10000"/>
              <a:gd name="connsiteY1" fmla="*/ 0 h 11127"/>
              <a:gd name="connsiteX2" fmla="*/ 9996 w 10000"/>
              <a:gd name="connsiteY2" fmla="*/ 3381 h 11127"/>
              <a:gd name="connsiteX3" fmla="*/ 9996 w 10000"/>
              <a:gd name="connsiteY3" fmla="*/ 11127 h 11127"/>
              <a:gd name="connsiteX4" fmla="*/ 0 w 10000"/>
              <a:gd name="connsiteY4" fmla="*/ 11127 h 11127"/>
              <a:gd name="connsiteX5" fmla="*/ 0 w 10000"/>
              <a:gd name="connsiteY5" fmla="*/ 8445 h 11127"/>
              <a:gd name="connsiteX6" fmla="*/ 3915 w 10000"/>
              <a:gd name="connsiteY6" fmla="*/ 8445 h 11127"/>
              <a:gd name="connsiteX0" fmla="*/ 3915 w 10000"/>
              <a:gd name="connsiteY0" fmla="*/ 7318 h 10000"/>
              <a:gd name="connsiteX1" fmla="*/ 8225 w 10000"/>
              <a:gd name="connsiteY1" fmla="*/ 0 h 10000"/>
              <a:gd name="connsiteX2" fmla="*/ 9996 w 10000"/>
              <a:gd name="connsiteY2" fmla="*/ 2254 h 10000"/>
              <a:gd name="connsiteX3" fmla="*/ 9996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7318 h 10000"/>
              <a:gd name="connsiteX6" fmla="*/ 3915 w 10000"/>
              <a:gd name="connsiteY6" fmla="*/ 7318 h 10000"/>
              <a:gd name="connsiteX0" fmla="*/ 3915 w 10000"/>
              <a:gd name="connsiteY0" fmla="*/ 7318 h 10000"/>
              <a:gd name="connsiteX1" fmla="*/ 8225 w 10000"/>
              <a:gd name="connsiteY1" fmla="*/ 0 h 10000"/>
              <a:gd name="connsiteX2" fmla="*/ 9996 w 10000"/>
              <a:gd name="connsiteY2" fmla="*/ 3381 h 10000"/>
              <a:gd name="connsiteX3" fmla="*/ 9996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7318 h 10000"/>
              <a:gd name="connsiteX6" fmla="*/ 3915 w 10000"/>
              <a:gd name="connsiteY6" fmla="*/ 7318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3915" y="7318"/>
                </a:moveTo>
                <a:lnTo>
                  <a:pt x="8225" y="0"/>
                </a:lnTo>
                <a:lnTo>
                  <a:pt x="9996" y="3381"/>
                </a:lnTo>
                <a:cubicBezTo>
                  <a:pt x="10000" y="6959"/>
                  <a:pt x="9992" y="6423"/>
                  <a:pt x="9996" y="10000"/>
                </a:cubicBezTo>
                <a:lnTo>
                  <a:pt x="0" y="10000"/>
                </a:lnTo>
                <a:lnTo>
                  <a:pt x="0" y="7318"/>
                </a:lnTo>
                <a:lnTo>
                  <a:pt x="3915" y="7318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40" name="Рисунок 39" descr="шар руки дерево001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228184" y="2132856"/>
            <a:ext cx="2682245" cy="2636525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-17181"/>
            <a:ext cx="792088" cy="1009761"/>
          </a:xfrm>
          <a:prstGeom prst="rect">
            <a:avLst/>
          </a:prstGeom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467475"/>
            <a:ext cx="2895600" cy="301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6556375"/>
            <a:ext cx="2133600" cy="301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05A1984-76CD-44CE-B848-5B5CFB9711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8425"/>
            <a:ext cx="2057400" cy="62261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8425"/>
            <a:ext cx="6019800" cy="62261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467475"/>
            <a:ext cx="2895600" cy="301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6556375"/>
            <a:ext cx="2133600" cy="301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8D8A409-BDC3-4148-94A6-818F7208DF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2600" y="98425"/>
            <a:ext cx="6858000" cy="10747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724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24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674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467475"/>
            <a:ext cx="2895600" cy="301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467475"/>
            <a:ext cx="2133600" cy="301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D2FE415-F646-4010-95BF-6EF043E55F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2600" y="98425"/>
            <a:ext cx="6858000" cy="10747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ru-RU" smtClean="0"/>
              <a:t>Вставка диаграммы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4674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467475"/>
            <a:ext cx="2895600" cy="301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467475"/>
            <a:ext cx="2133600" cy="301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A492582-1498-4D86-BE45-16CE9ECCD9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2600" y="98425"/>
            <a:ext cx="6858000" cy="10747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4674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467475"/>
            <a:ext cx="2895600" cy="301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467475"/>
            <a:ext cx="2133600" cy="301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3B984FD-C45F-4C98-965D-E315002F8F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2600" y="98425"/>
            <a:ext cx="6858000" cy="10747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ru-RU" smtClean="0"/>
              <a:t>Вставка рисунка SmartArt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4674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467475"/>
            <a:ext cx="2895600" cy="301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467475"/>
            <a:ext cx="2133600" cy="301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5310399-53E1-4A90-9B32-155E54C8CF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0"/>
            <a:ext cx="7452320" cy="1173163"/>
          </a:xfrm>
        </p:spPr>
        <p:txBody>
          <a:bodyPr/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ru-RU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467475"/>
            <a:ext cx="2895600" cy="301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01625"/>
          </a:xfrm>
          <a:prstGeom prst="rect">
            <a:avLst/>
          </a:prstGeom>
        </p:spPr>
        <p:txBody>
          <a:bodyPr/>
          <a:lstStyle>
            <a:lvl1pPr>
              <a:defRPr b="0">
                <a:latin typeface="Arial Black" pitchFamily="34" charset="0"/>
              </a:defRPr>
            </a:lvl1pPr>
          </a:lstStyle>
          <a:p>
            <a:fld id="{0730572F-3788-4527-8CEA-7D46DF23D6D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" y="-99392"/>
            <a:ext cx="792088" cy="100976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6556375"/>
            <a:ext cx="2133600" cy="301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0BD09FC-CBCF-48D5-8033-BD142071395C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" y="-99392"/>
            <a:ext cx="792088" cy="100976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467475"/>
            <a:ext cx="2895600" cy="301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010400" y="6556375"/>
            <a:ext cx="2133600" cy="301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6802FAD-79E0-46A5-B440-4783FD3BA0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467475"/>
            <a:ext cx="2895600" cy="301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010400" y="6556375"/>
            <a:ext cx="2133600" cy="301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A1EDC8A-4093-48D8-A9E0-E0C285F3DA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467475"/>
            <a:ext cx="2895600" cy="301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010400" y="6556375"/>
            <a:ext cx="2133600" cy="301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7EB409B-15B4-4847-952C-3CB7C49A60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467475"/>
            <a:ext cx="2895600" cy="301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10400" y="6556375"/>
            <a:ext cx="2133600" cy="301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B4E0C9E-9DB2-4511-92D5-96994220DD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467475"/>
            <a:ext cx="2895600" cy="301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010400" y="6556375"/>
            <a:ext cx="2133600" cy="301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B0C9DC7-9999-428B-9241-D845E472D5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467475"/>
            <a:ext cx="2895600" cy="301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010400" y="6556375"/>
            <a:ext cx="2133600" cy="301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92606EC-3587-4191-B1EA-DEB4349652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Freeform 26"/>
          <p:cNvSpPr>
            <a:spLocks/>
          </p:cNvSpPr>
          <p:nvPr/>
        </p:nvSpPr>
        <p:spPr bwMode="gray">
          <a:xfrm>
            <a:off x="8685213" y="763588"/>
            <a:ext cx="511175" cy="5697537"/>
          </a:xfrm>
          <a:custGeom>
            <a:avLst/>
            <a:gdLst/>
            <a:ahLst/>
            <a:cxnLst>
              <a:cxn ang="0">
                <a:pos x="1" y="231"/>
              </a:cxn>
              <a:cxn ang="0">
                <a:pos x="417" y="0"/>
              </a:cxn>
              <a:cxn ang="0">
                <a:pos x="397" y="3208"/>
              </a:cxn>
              <a:cxn ang="0">
                <a:pos x="0" y="3438"/>
              </a:cxn>
              <a:cxn ang="0">
                <a:pos x="1" y="231"/>
              </a:cxn>
            </a:cxnLst>
            <a:rect l="0" t="0" r="r" b="b"/>
            <a:pathLst>
              <a:path w="417" h="3438">
                <a:moveTo>
                  <a:pt x="1" y="231"/>
                </a:moveTo>
                <a:lnTo>
                  <a:pt x="417" y="0"/>
                </a:lnTo>
                <a:lnTo>
                  <a:pt x="397" y="3208"/>
                </a:lnTo>
                <a:lnTo>
                  <a:pt x="0" y="3438"/>
                </a:lnTo>
                <a:lnTo>
                  <a:pt x="1" y="231"/>
                </a:lnTo>
                <a:close/>
              </a:path>
            </a:pathLst>
          </a:custGeom>
          <a:solidFill>
            <a:srgbClr val="92D050">
              <a:alpha val="16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gray">
          <a:xfrm>
            <a:off x="0" y="1155700"/>
            <a:ext cx="8683625" cy="5308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457200" y="16002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467475"/>
            <a:ext cx="21336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+mn-lt"/>
              </a:defRPr>
            </a:lvl1pPr>
          </a:lstStyle>
          <a:p>
            <a:endParaRPr lang="en-US"/>
          </a:p>
        </p:txBody>
      </p:sp>
      <p:pic>
        <p:nvPicPr>
          <p:cNvPr id="1040" name="Picture 16" descr="Picture11"/>
          <p:cNvPicPr>
            <a:picLocks noChangeAspect="1" noChangeArrowheads="1"/>
          </p:cNvPicPr>
          <p:nvPr/>
        </p:nvPicPr>
        <p:blipFill>
          <a:blip r:embed="rId17" cstate="print"/>
          <a:srcRect l="4640" b="6302"/>
          <a:stretch>
            <a:fillRect/>
          </a:stretch>
        </p:blipFill>
        <p:spPr bwMode="gray">
          <a:xfrm>
            <a:off x="609600" y="3294063"/>
            <a:ext cx="2022475" cy="3563937"/>
          </a:xfrm>
          <a:prstGeom prst="rect">
            <a:avLst/>
          </a:prstGeom>
          <a:noFill/>
        </p:spPr>
      </p:pic>
      <p:sp>
        <p:nvSpPr>
          <p:cNvPr id="1044" name="AutoShape 20"/>
          <p:cNvSpPr>
            <a:spLocks noChangeArrowheads="1"/>
          </p:cNvSpPr>
          <p:nvPr/>
        </p:nvSpPr>
        <p:spPr bwMode="gray">
          <a:xfrm rot="5400000">
            <a:off x="577850" y="-196850"/>
            <a:ext cx="520700" cy="1676400"/>
          </a:xfrm>
          <a:prstGeom prst="upArrow">
            <a:avLst>
              <a:gd name="adj1" fmla="val 47852"/>
              <a:gd name="adj2" fmla="val 60411"/>
            </a:avLst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45" name="AutoShape 21"/>
          <p:cNvSpPr>
            <a:spLocks noChangeArrowheads="1"/>
          </p:cNvSpPr>
          <p:nvPr/>
        </p:nvSpPr>
        <p:spPr bwMode="gray">
          <a:xfrm rot="5400000">
            <a:off x="268287" y="-192087"/>
            <a:ext cx="682625" cy="1219200"/>
          </a:xfrm>
          <a:prstGeom prst="upArrow">
            <a:avLst>
              <a:gd name="adj1" fmla="val 44657"/>
              <a:gd name="adj2" fmla="val 52325"/>
            </a:avLst>
          </a:prstGeom>
          <a:solidFill>
            <a:srgbClr val="F6831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46" name="AutoShape 22"/>
          <p:cNvSpPr>
            <a:spLocks noChangeArrowheads="1"/>
          </p:cNvSpPr>
          <p:nvPr/>
        </p:nvSpPr>
        <p:spPr bwMode="gray">
          <a:xfrm rot="5400000">
            <a:off x="423069" y="270669"/>
            <a:ext cx="381000" cy="1211262"/>
          </a:xfrm>
          <a:prstGeom prst="upArrow">
            <a:avLst>
              <a:gd name="adj1" fmla="val 47852"/>
              <a:gd name="adj2" fmla="val 59654"/>
            </a:avLst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47" name="AutoShape 23"/>
          <p:cNvSpPr>
            <a:spLocks noChangeArrowheads="1"/>
          </p:cNvSpPr>
          <p:nvPr/>
        </p:nvSpPr>
        <p:spPr bwMode="gray">
          <a:xfrm rot="5400000">
            <a:off x="101600" y="550863"/>
            <a:ext cx="273050" cy="476250"/>
          </a:xfrm>
          <a:prstGeom prst="upArrow">
            <a:avLst>
              <a:gd name="adj1" fmla="val 38870"/>
              <a:gd name="adj2" fmla="val 62468"/>
            </a:avLst>
          </a:prstGeom>
          <a:solidFill>
            <a:srgbClr val="F6831A">
              <a:alpha val="60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1691680" y="0"/>
            <a:ext cx="7452320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  <a:endParaRPr lang="en-US" dirty="0" smtClean="0"/>
          </a:p>
        </p:txBody>
      </p:sp>
      <p:pic>
        <p:nvPicPr>
          <p:cNvPr id="1049" name="Picture 25" descr="Picture11"/>
          <p:cNvPicPr>
            <a:picLocks noChangeAspect="1" noChangeArrowheads="1"/>
          </p:cNvPicPr>
          <p:nvPr/>
        </p:nvPicPr>
        <p:blipFill>
          <a:blip r:embed="rId17" cstate="print"/>
          <a:srcRect l="25345" b="6302"/>
          <a:stretch>
            <a:fillRect/>
          </a:stretch>
        </p:blipFill>
        <p:spPr bwMode="gray">
          <a:xfrm>
            <a:off x="0" y="4114800"/>
            <a:ext cx="1219200" cy="2743200"/>
          </a:xfrm>
          <a:prstGeom prst="rect">
            <a:avLst/>
          </a:prstGeom>
          <a:noFill/>
        </p:spPr>
      </p:pic>
      <p:sp>
        <p:nvSpPr>
          <p:cNvPr id="20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10400" y="0"/>
            <a:ext cx="2133600" cy="3016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80BD09FC-CBCF-48D5-8033-BD14207139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0" y="6021288"/>
            <a:ext cx="9144000" cy="753616"/>
          </a:xfrm>
        </p:spPr>
        <p:txBody>
          <a:bodyPr/>
          <a:lstStyle/>
          <a:p>
            <a:pPr lvl="0" algn="l" defTabSz="14001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kern="1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	Заместитель руководителя Рослесхоза    А. В. Панфилов</a:t>
            </a:r>
          </a:p>
          <a:p>
            <a:pPr lvl="0" algn="ctr" defTabSz="14001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kern="1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Директор ФБУ ВНИИЛМ А.А. Мартынюк</a:t>
            </a:r>
          </a:p>
          <a:p>
            <a:pPr lvl="0" algn="ctr" defTabSz="14001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kern="1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Пушкино, 27.04. 2018 г.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36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Arial Black" pitchFamily="34" charset="0"/>
                <a:cs typeface="Arial" pitchFamily="34" charset="0"/>
              </a:rPr>
              <a:t>О</a:t>
            </a:r>
            <a:r>
              <a:rPr lang="ru-RU" sz="3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Arial Black" pitchFamily="34" charset="0"/>
                <a:cs typeface="Arial" pitchFamily="34" charset="0"/>
              </a:rPr>
              <a:t> Стратегии развития лесного комплекса Российской Федерации на период до 2030 года </a:t>
            </a:r>
            <a:r>
              <a:rPr lang="ru-RU" sz="28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Arial Black" pitchFamily="34" charset="0"/>
                <a:cs typeface="Arial" pitchFamily="34" charset="0"/>
              </a:rPr>
              <a:t/>
            </a:r>
            <a:br>
              <a:rPr lang="ru-RU" sz="28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Arial Black" pitchFamily="34" charset="0"/>
                <a:cs typeface="Arial" pitchFamily="34" charset="0"/>
              </a:rPr>
            </a:br>
            <a:r>
              <a:rPr lang="ru-RU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Arial Black" pitchFamily="34" charset="0"/>
                <a:cs typeface="Arial" pitchFamily="34" charset="0"/>
              </a:rPr>
              <a:t>(в части лесного хозяйства)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99592" y="116632"/>
            <a:ext cx="8244408" cy="864096"/>
          </a:xfrm>
          <a:prstGeom prst="rect">
            <a:avLst/>
          </a:prstGeom>
          <a:solidFill>
            <a:srgbClr val="92D050"/>
          </a:solidFill>
          <a:ln w="4" cap="rnd">
            <a:noFill/>
            <a:prstDash val="solid"/>
            <a:round/>
            <a:headEnd/>
            <a:tailEnd/>
          </a:ln>
        </p:spPr>
        <p:txBody>
          <a:bodyPr vert="horz" wrap="square" lIns="36000" tIns="45565" rIns="36000" bIns="0" numCol="1" anchor="ctr" anchorCtr="0" compatLnSpc="1">
            <a:prstTxWarp prst="textNoShape">
              <a:avLst/>
            </a:prstTxWarp>
          </a:bodyPr>
          <a:lstStyle/>
          <a:p>
            <a:pPr marL="0" algn="ctr" defTabSz="1275655" rtl="0" eaLnBrk="1" latinLnBrk="0" hangingPunct="1">
              <a:spcAft>
                <a:spcPts val="600"/>
              </a:spcAft>
            </a:pPr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ФЕДЕРАЛЬНОЕ АГЕНТСТВО ЛЕСНОГО ХОЗЯЙСТВА (РОСЛЕСХОЗ)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0511" y="23589"/>
            <a:ext cx="7452320" cy="1173163"/>
          </a:xfrm>
        </p:spPr>
        <p:txBody>
          <a:bodyPr lIns="0" rIns="0"/>
          <a:lstStyle/>
          <a:p>
            <a:pPr>
              <a:lnSpc>
                <a:spcPct val="80000"/>
              </a:lnSpc>
            </a:pP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Задача: </a:t>
            </a:r>
            <a:r>
              <a:rPr lang="ru-RU" sz="2000" dirty="0" smtClean="0"/>
              <a:t>повышение эффективности охраны лесов от пожаров, защиты лесов от вредных организмов и других неблагоприятных факторов, сохранение экологического потенциала лесов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52128"/>
            <a:ext cx="8784976" cy="5589240"/>
          </a:xfrm>
        </p:spPr>
        <p:txBody>
          <a:bodyPr/>
          <a:lstStyle/>
          <a:p>
            <a:pPr lvl="0" algn="just">
              <a:lnSpc>
                <a:spcPct val="80000"/>
              </a:lnSpc>
              <a:spcBef>
                <a:spcPts val="9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300" b="1" dirty="0" smtClean="0">
                <a:solidFill>
                  <a:schemeClr val="tx1"/>
                </a:solidFill>
                <a:latin typeface="+mj-lt"/>
              </a:rPr>
              <a:t>формирование единой федеральной системы управления, координации и финансирования тушения лесных пожаров до введения режима ЧС</a:t>
            </a:r>
          </a:p>
          <a:p>
            <a:pPr algn="just">
              <a:lnSpc>
                <a:spcPct val="80000"/>
              </a:lnSpc>
              <a:spcBef>
                <a:spcPts val="9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300" b="1" dirty="0">
                <a:solidFill>
                  <a:schemeClr val="tx1"/>
                </a:solidFill>
                <a:latin typeface="+mj-lt"/>
              </a:rPr>
              <a:t>совершенствование </a:t>
            </a:r>
            <a:r>
              <a:rPr lang="ru-RU" sz="1300" b="1" dirty="0" err="1">
                <a:solidFill>
                  <a:schemeClr val="tx1"/>
                </a:solidFill>
                <a:latin typeface="+mj-lt"/>
              </a:rPr>
              <a:t>лесопожарного</a:t>
            </a:r>
            <a:r>
              <a:rPr lang="ru-RU" sz="1300" b="1" dirty="0">
                <a:solidFill>
                  <a:schemeClr val="tx1"/>
                </a:solidFill>
                <a:latin typeface="+mj-lt"/>
              </a:rPr>
              <a:t> зонировании территории лесного фонда </a:t>
            </a:r>
          </a:p>
          <a:p>
            <a:pPr lvl="0" algn="just">
              <a:lnSpc>
                <a:spcPct val="80000"/>
              </a:lnSpc>
              <a:spcBef>
                <a:spcPts val="9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300" b="1" dirty="0" smtClean="0">
                <a:solidFill>
                  <a:schemeClr val="tx1"/>
                </a:solidFill>
                <a:latin typeface="+mj-lt"/>
              </a:rPr>
              <a:t>развитие сети наземных наблюдательных пунктов, повышение кратности авиапатрулирования и развитие аэрокосмических методов мониторинга лесных пожаров с использованием отечественных спутников нового поколения</a:t>
            </a:r>
          </a:p>
          <a:p>
            <a:pPr lvl="0" algn="just">
              <a:lnSpc>
                <a:spcPct val="80000"/>
              </a:lnSpc>
              <a:spcBef>
                <a:spcPts val="9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300" b="1" dirty="0" smtClean="0">
                <a:solidFill>
                  <a:schemeClr val="tx1"/>
                </a:solidFill>
                <a:latin typeface="+mj-lt"/>
              </a:rPr>
              <a:t>развитие на базе ФБУ «</a:t>
            </a:r>
            <a:r>
              <a:rPr lang="ru-RU" sz="1300" b="1" dirty="0" err="1" smtClean="0">
                <a:solidFill>
                  <a:schemeClr val="tx1"/>
                </a:solidFill>
                <a:latin typeface="+mj-lt"/>
              </a:rPr>
              <a:t>Авиалесоохрана</a:t>
            </a:r>
            <a:r>
              <a:rPr lang="ru-RU" sz="1300" b="1" dirty="0" smtClean="0">
                <a:solidFill>
                  <a:schemeClr val="tx1"/>
                </a:solidFill>
                <a:latin typeface="+mj-lt"/>
              </a:rPr>
              <a:t>» межрегиональной системы тушения лесных пожаров на территории Сибири и Дальнего Востока с формированием летных подразделений, применением инновационных технологий тушения лесных пожаров (взрывчатых материалов, вызывание искусственных осадков и др.)</a:t>
            </a:r>
          </a:p>
          <a:p>
            <a:pPr lvl="0" algn="just">
              <a:lnSpc>
                <a:spcPct val="80000"/>
              </a:lnSpc>
              <a:spcBef>
                <a:spcPts val="9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300" b="1" dirty="0" smtClean="0">
                <a:solidFill>
                  <a:schemeClr val="tx1"/>
                </a:solidFill>
                <a:latin typeface="+mj-lt"/>
              </a:rPr>
              <a:t>увеличение численности работников </a:t>
            </a:r>
            <a:r>
              <a:rPr lang="ru-RU" sz="1300" b="1" dirty="0" err="1" smtClean="0">
                <a:solidFill>
                  <a:schemeClr val="tx1"/>
                </a:solidFill>
                <a:latin typeface="+mj-lt"/>
              </a:rPr>
              <a:t>лесопожарных</a:t>
            </a:r>
            <a:r>
              <a:rPr lang="ru-RU" sz="1300" b="1" dirty="0" smtClean="0">
                <a:solidFill>
                  <a:schemeClr val="tx1"/>
                </a:solidFill>
                <a:latin typeface="+mj-lt"/>
              </a:rPr>
              <a:t> служб до нормативной в районах создания новых лесопромышленных кластеров</a:t>
            </a:r>
          </a:p>
          <a:p>
            <a:pPr lvl="0" algn="just">
              <a:lnSpc>
                <a:spcPct val="80000"/>
              </a:lnSpc>
              <a:spcBef>
                <a:spcPts val="9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300" b="1" dirty="0" smtClean="0">
                <a:solidFill>
                  <a:schemeClr val="tx1"/>
                </a:solidFill>
                <a:latin typeface="+mj-lt"/>
              </a:rPr>
              <a:t>создание и внедрение механизмов экономического стимулирования вовлечения муниципалитетов и общественности в работу по профилактике лесных пожаров</a:t>
            </a:r>
          </a:p>
          <a:p>
            <a:pPr lvl="0" algn="just">
              <a:lnSpc>
                <a:spcPct val="80000"/>
              </a:lnSpc>
              <a:spcBef>
                <a:spcPts val="9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300" b="1" dirty="0" smtClean="0">
                <a:solidFill>
                  <a:schemeClr val="tx1"/>
                </a:solidFill>
                <a:latin typeface="+mj-lt"/>
              </a:rPr>
              <a:t>продолжение практики технического оснащения наземных и авиационных служб по охране лесов от пожаров за счет средств федерального бюджета и бюджетов субъектов РФ</a:t>
            </a:r>
          </a:p>
          <a:p>
            <a:pPr lvl="0" algn="just">
              <a:lnSpc>
                <a:spcPct val="80000"/>
              </a:lnSpc>
              <a:spcBef>
                <a:spcPts val="9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300" b="1" dirty="0" smtClean="0">
                <a:solidFill>
                  <a:schemeClr val="tx1"/>
                </a:solidFill>
                <a:latin typeface="+mj-lt"/>
              </a:rPr>
              <a:t>совершенствование технологий прогноза возникновения и развития очагов массового размножения вредных организмов, в том числе, </a:t>
            </a:r>
            <a:r>
              <a:rPr lang="ru-RU" sz="1300" b="1" dirty="0" err="1" smtClean="0">
                <a:solidFill>
                  <a:schemeClr val="tx1"/>
                </a:solidFill>
                <a:latin typeface="+mj-lt"/>
              </a:rPr>
              <a:t>инвазивных</a:t>
            </a:r>
            <a:r>
              <a:rPr lang="ru-RU" sz="1300" b="1" dirty="0" smtClean="0">
                <a:solidFill>
                  <a:schemeClr val="tx1"/>
                </a:solidFill>
                <a:latin typeface="+mj-lt"/>
              </a:rPr>
              <a:t> видов</a:t>
            </a:r>
          </a:p>
          <a:p>
            <a:pPr lvl="0" algn="just">
              <a:lnSpc>
                <a:spcPct val="80000"/>
              </a:lnSpc>
              <a:spcBef>
                <a:spcPts val="9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300" b="1" dirty="0" smtClean="0">
                <a:solidFill>
                  <a:schemeClr val="tx1"/>
                </a:solidFill>
                <a:latin typeface="+mj-lt"/>
              </a:rPr>
              <a:t>развитие дистанционных методов лесопатологического мониторинга лесов в единой системе лесного мониторинга</a:t>
            </a:r>
          </a:p>
          <a:p>
            <a:pPr lvl="0" algn="just">
              <a:lnSpc>
                <a:spcPct val="80000"/>
              </a:lnSpc>
              <a:spcBef>
                <a:spcPts val="9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300" b="1" dirty="0" smtClean="0">
                <a:solidFill>
                  <a:schemeClr val="tx1"/>
                </a:solidFill>
                <a:latin typeface="+mj-lt"/>
              </a:rPr>
              <a:t>расширение ассортимента средств защиты лесов, разработка новых средства защиты лесов, прежде всего, биологических препаратов (грибных, вирусных и др.) и энтомофагов</a:t>
            </a:r>
          </a:p>
          <a:p>
            <a:pPr lvl="0" algn="just">
              <a:lnSpc>
                <a:spcPct val="80000"/>
              </a:lnSpc>
              <a:spcBef>
                <a:spcPts val="9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300" b="1" dirty="0" smtClean="0">
                <a:solidFill>
                  <a:schemeClr val="tx1"/>
                </a:solidFill>
                <a:latin typeface="+mj-lt"/>
              </a:rPr>
              <a:t>развитие и диверсификация единой государственной автоматизированной системы учета древесины и сделок с ней (</a:t>
            </a:r>
            <a:r>
              <a:rPr lang="ru-RU" sz="1300" b="1" dirty="0" err="1" smtClean="0">
                <a:solidFill>
                  <a:schemeClr val="tx1"/>
                </a:solidFill>
                <a:latin typeface="+mj-lt"/>
              </a:rPr>
              <a:t>ЛесЕГАИС</a:t>
            </a:r>
            <a:r>
              <a:rPr lang="ru-RU" sz="1300" b="1" dirty="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lvl="0" algn="just">
              <a:lnSpc>
                <a:spcPct val="80000"/>
              </a:lnSpc>
              <a:spcBef>
                <a:spcPts val="9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300" b="1" dirty="0" smtClean="0">
                <a:solidFill>
                  <a:schemeClr val="tx1"/>
                </a:solidFill>
                <a:latin typeface="+mj-lt"/>
              </a:rPr>
              <a:t>реализация комплекса долгосрочных мер по адаптации лесов и лесного хозяйства к изменениям климата и совершенствованию регулирования выбросов парниковых газов в лесном хозяйстве</a:t>
            </a:r>
            <a:endParaRPr lang="ru-RU" sz="13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7D33-6F9D-4309-9597-20737778FD84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lIns="0" rIns="0"/>
          <a:lstStyle/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chemeClr val="bg2">
                    <a:lumMod val="75000"/>
                  </a:schemeClr>
                </a:solidFill>
              </a:rPr>
              <a:t>Задача: </a:t>
            </a:r>
            <a:r>
              <a:rPr lang="ru-RU" sz="2400" dirty="0" smtClean="0"/>
              <a:t>повышение продуктивности</a:t>
            </a:r>
            <a:br>
              <a:rPr lang="ru-RU" sz="2400" dirty="0" smtClean="0"/>
            </a:br>
            <a:r>
              <a:rPr lang="ru-RU" sz="2400" dirty="0" smtClean="0"/>
              <a:t>и улучшение породного состава лесов</a:t>
            </a:r>
            <a:br>
              <a:rPr lang="ru-RU" sz="2400" dirty="0" smtClean="0"/>
            </a:br>
            <a:r>
              <a:rPr lang="ru-RU" sz="2400" dirty="0" smtClean="0"/>
              <a:t>на землях различного целевого назначения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268760"/>
            <a:ext cx="8712968" cy="4896544"/>
          </a:xfrm>
        </p:spPr>
        <p:txBody>
          <a:bodyPr/>
          <a:lstStyle/>
          <a:p>
            <a:pPr lvl="0" algn="just">
              <a:spcBef>
                <a:spcPts val="8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500" b="1" dirty="0" smtClean="0">
                <a:solidFill>
                  <a:schemeClr val="tx1"/>
                </a:solidFill>
                <a:latin typeface="+mj-lt"/>
              </a:rPr>
              <a:t>развитие региональных систем лесохозяйственных мероприятий и региональных нормативов лесовосстановления и лесоразведения, ухода за лесами, ухода за лесосеменными объектами</a:t>
            </a:r>
          </a:p>
          <a:p>
            <a:pPr lvl="0" algn="just">
              <a:spcBef>
                <a:spcPts val="8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500" b="1" dirty="0" smtClean="0">
                <a:solidFill>
                  <a:schemeClr val="tx1"/>
                </a:solidFill>
                <a:latin typeface="+mj-lt"/>
              </a:rPr>
              <a:t>обеспечение инвентаризации объектов лесосеменной базы с применением методов генетического маркирования</a:t>
            </a:r>
          </a:p>
          <a:p>
            <a:pPr lvl="0" algn="just">
              <a:spcBef>
                <a:spcPts val="8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500" b="1" dirty="0" smtClean="0">
                <a:solidFill>
                  <a:schemeClr val="tx1"/>
                </a:solidFill>
                <a:latin typeface="+mj-lt"/>
              </a:rPr>
              <a:t>поэтапное обеспечение контроля за оборотом репродуктивного материала лесных растений, в том числе с закрытой корневой системой</a:t>
            </a:r>
          </a:p>
          <a:p>
            <a:pPr lvl="0" algn="just">
              <a:spcBef>
                <a:spcPts val="8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500" b="1" dirty="0" smtClean="0">
                <a:solidFill>
                  <a:schemeClr val="tx1"/>
                </a:solidFill>
                <a:latin typeface="+mj-lt"/>
              </a:rPr>
              <a:t>развитие сети ЛССЦ и тепличных комплексов по выращиванию сеянцев с закрытой корневой системой из семян улучшенного качества на основе ГЧП</a:t>
            </a:r>
          </a:p>
          <a:p>
            <a:pPr lvl="0" algn="just">
              <a:spcBef>
                <a:spcPts val="8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500" b="1" dirty="0" smtClean="0">
                <a:solidFill>
                  <a:schemeClr val="tx1"/>
                </a:solidFill>
                <a:latin typeface="+mj-lt"/>
              </a:rPr>
              <a:t>реализация принципа компенсационного лесовосстановления взамен лесных площадей, изымаемых на длительный период под создание промышленных объектов, объектов нелесной инфраструктуры</a:t>
            </a:r>
          </a:p>
          <a:p>
            <a:pPr lvl="0" algn="just">
              <a:spcBef>
                <a:spcPts val="8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500" b="1" dirty="0" smtClean="0">
                <a:solidFill>
                  <a:schemeClr val="tx1"/>
                </a:solidFill>
                <a:latin typeface="+mj-lt"/>
              </a:rPr>
              <a:t>осуществление технической модернизации воспроизводства лесов за счет локализации отечественного производства  лесохозяйственной техники и оборудования</a:t>
            </a:r>
          </a:p>
          <a:p>
            <a:pPr lvl="0" algn="just">
              <a:spcBef>
                <a:spcPts val="8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500" b="1" dirty="0" smtClean="0">
                <a:solidFill>
                  <a:schemeClr val="tx1"/>
                </a:solidFill>
                <a:latin typeface="+mj-lt"/>
              </a:rPr>
              <a:t>разработка и осуществление комплекса мер по увеличению объемов защитного лесоразведения в РФ</a:t>
            </a:r>
          </a:p>
          <a:p>
            <a:pPr lvl="0" algn="just">
              <a:spcBef>
                <a:spcPts val="8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500" b="1" dirty="0" smtClean="0">
                <a:solidFill>
                  <a:schemeClr val="tx1"/>
                </a:solidFill>
                <a:latin typeface="+mj-lt"/>
              </a:rPr>
              <a:t>развитие мониторинга воспроизводства лесов</a:t>
            </a:r>
            <a:endParaRPr lang="ru-RU" sz="1500" dirty="0"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7D33-6F9D-4309-9597-20737778FD84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chemeClr val="bg2">
                    <a:lumMod val="75000"/>
                  </a:schemeClr>
                </a:solidFill>
              </a:rPr>
              <a:t>Задача: </a:t>
            </a:r>
            <a:r>
              <a:rPr lang="ru-RU" sz="2400" dirty="0" smtClean="0"/>
              <a:t>повышение научно-технического, технологического и кадрового потенциала лесного хозяйства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896544"/>
          </a:xfrm>
        </p:spPr>
        <p:txBody>
          <a:bodyPr/>
          <a:lstStyle/>
          <a:p>
            <a:pPr lvl="0" algn="just">
              <a:spcBef>
                <a:spcPts val="5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600" b="1" dirty="0" smtClean="0">
                <a:solidFill>
                  <a:schemeClr val="tx1"/>
                </a:solidFill>
                <a:latin typeface="+mj-lt"/>
              </a:rPr>
              <a:t>создание условий для модернизации и повышения конкурентоспособности лесной науки и образования через опережающее развитие технологической и технической оснащенности лесной науки, коммерциализацию научных разработок и внедрение инновационной научно-технической продукции в лесной комплекс</a:t>
            </a:r>
          </a:p>
          <a:p>
            <a:pPr lvl="0" algn="just">
              <a:spcBef>
                <a:spcPts val="5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endParaRPr lang="ru-RU" sz="1600" b="1" dirty="0" smtClean="0">
              <a:solidFill>
                <a:schemeClr val="tx1"/>
              </a:solidFill>
              <a:latin typeface="+mj-lt"/>
            </a:endParaRPr>
          </a:p>
          <a:p>
            <a:pPr lvl="0" algn="just">
              <a:spcBef>
                <a:spcPts val="5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600" b="1" dirty="0" smtClean="0">
                <a:solidFill>
                  <a:schemeClr val="tx1"/>
                </a:solidFill>
                <a:latin typeface="+mj-lt"/>
              </a:rPr>
              <a:t>концентрация финансовых ресурсов на разработке научных проектов, нацеленных на конкретный результат (новые технологии, новые материалы, </a:t>
            </a:r>
            <a:r>
              <a:rPr lang="ru-RU" sz="1600" b="1" dirty="0" err="1" smtClean="0">
                <a:solidFill>
                  <a:schemeClr val="tx1"/>
                </a:solidFill>
                <a:latin typeface="+mj-lt"/>
              </a:rPr>
              <a:t>логистические</a:t>
            </a:r>
            <a:r>
              <a:rPr lang="ru-RU" sz="1600" b="1" dirty="0" smtClean="0">
                <a:solidFill>
                  <a:schemeClr val="tx1"/>
                </a:solidFill>
                <a:latin typeface="+mj-lt"/>
              </a:rPr>
              <a:t> решения, программные продукты и т.п.)</a:t>
            </a:r>
          </a:p>
          <a:p>
            <a:pPr lvl="0" algn="just">
              <a:spcBef>
                <a:spcPts val="5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endParaRPr lang="ru-RU" sz="1600" b="1" dirty="0" smtClean="0">
              <a:solidFill>
                <a:schemeClr val="tx1"/>
              </a:solidFill>
              <a:latin typeface="+mj-lt"/>
            </a:endParaRPr>
          </a:p>
          <a:p>
            <a:pPr lvl="0" algn="just">
              <a:spcBef>
                <a:spcPts val="5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600" b="1" dirty="0" smtClean="0">
                <a:solidFill>
                  <a:schemeClr val="tx1"/>
                </a:solidFill>
                <a:latin typeface="+mj-lt"/>
              </a:rPr>
              <a:t>развитие системы </a:t>
            </a:r>
            <a:r>
              <a:rPr lang="ru-RU" sz="1600" b="1" dirty="0" err="1" smtClean="0">
                <a:solidFill>
                  <a:schemeClr val="tx1"/>
                </a:solidFill>
                <a:latin typeface="+mj-lt"/>
              </a:rPr>
              <a:t>инкубирования</a:t>
            </a:r>
            <a:r>
              <a:rPr lang="ru-RU" sz="1600" b="1" dirty="0" smtClean="0">
                <a:solidFill>
                  <a:schemeClr val="tx1"/>
                </a:solidFill>
                <a:latin typeface="+mj-lt"/>
              </a:rPr>
              <a:t> наукоемких компаний на основе инновационных разработок в лесной отрасли</a:t>
            </a:r>
          </a:p>
          <a:p>
            <a:pPr lvl="0" algn="just">
              <a:spcBef>
                <a:spcPts val="5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endParaRPr lang="ru-RU" sz="1600" b="1" dirty="0" smtClean="0">
              <a:solidFill>
                <a:schemeClr val="tx1"/>
              </a:solidFill>
              <a:latin typeface="+mj-lt"/>
            </a:endParaRPr>
          </a:p>
          <a:p>
            <a:pPr algn="just">
              <a:spcBef>
                <a:spcPts val="5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600" b="1" dirty="0" smtClean="0">
                <a:solidFill>
                  <a:schemeClr val="tx1"/>
                </a:solidFill>
                <a:latin typeface="+mj-lt"/>
              </a:rPr>
              <a:t>реализация моделей интеграции лесной науки и образования на основе создания совместных </a:t>
            </a:r>
            <a:r>
              <a:rPr lang="ru-RU" sz="1600" b="1" dirty="0" err="1" smtClean="0">
                <a:solidFill>
                  <a:schemeClr val="tx1"/>
                </a:solidFill>
                <a:latin typeface="+mj-lt"/>
              </a:rPr>
              <a:t>инновационно-технологических</a:t>
            </a:r>
            <a:r>
              <a:rPr lang="ru-RU" sz="1600" b="1" dirty="0" smtClean="0">
                <a:solidFill>
                  <a:schemeClr val="tx1"/>
                </a:solidFill>
                <a:latin typeface="+mj-lt"/>
              </a:rPr>
              <a:t> центров, научно-образовательных кластеров, центров компетенции, исследовательских проектов молодых ученых и коллективов</a:t>
            </a:r>
            <a:endParaRPr lang="ru-RU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7D33-6F9D-4309-9597-20737778FD84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400" dirty="0" smtClean="0"/>
              <a:t>Развитие кластерного подхода в лесном комплексе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63D0BC-806F-40C8-A1F2-5BF4DE405393}" type="slidenum">
              <a:rPr lang="ru-RU" smtClean="0"/>
              <a:pPr>
                <a:defRPr/>
              </a:pPr>
              <a:t>13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236816"/>
            <a:ext cx="8640960" cy="453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indent="-355600" algn="just">
              <a:lnSpc>
                <a:spcPct val="90000"/>
              </a:lnSpc>
              <a:spcBef>
                <a:spcPts val="3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b="1" dirty="0" smtClean="0"/>
              <a:t>Минприроды России и Рослесхоз поддерживают </a:t>
            </a:r>
            <a:r>
              <a:rPr lang="ru-RU" b="1" dirty="0" smtClean="0">
                <a:solidFill>
                  <a:schemeClr val="tx2"/>
                </a:solidFill>
                <a:latin typeface="Arial Black" pitchFamily="34" charset="0"/>
              </a:rPr>
              <a:t>КЛАСТЕРНЫЙ ПОДХОД </a:t>
            </a:r>
            <a:r>
              <a:rPr lang="ru-RU" b="1" dirty="0" smtClean="0"/>
              <a:t>в развитии лесного комплекса, ориентированный на развитие внутреннего рынка лесоматериалов, дальнейшее привлечение инвестиций в создание мощностей по глубокой переработке древесины внутри страны и увеличение поступлений за счет экспорта лесопродукции с высокой добавленной стоимостью</a:t>
            </a:r>
          </a:p>
          <a:p>
            <a:pPr marL="355600" indent="-355600" algn="just">
              <a:lnSpc>
                <a:spcPct val="90000"/>
              </a:lnSpc>
              <a:spcBef>
                <a:spcPts val="3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endParaRPr lang="ru-RU" sz="1600" dirty="0" smtClean="0"/>
          </a:p>
          <a:p>
            <a:pPr marL="355600" indent="-355600">
              <a:lnSpc>
                <a:spcPct val="90000"/>
              </a:lnSpc>
              <a:spcBef>
                <a:spcPts val="3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b="1" cap="all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Требования к территориям расположения лесопромышленных кластеров:</a:t>
            </a:r>
          </a:p>
          <a:p>
            <a:pPr marL="355600" indent="355600" algn="just">
              <a:lnSpc>
                <a:spcPct val="90000"/>
              </a:lnSpc>
              <a:spcBef>
                <a:spcPts val="300"/>
              </a:spcBef>
              <a:buClr>
                <a:schemeClr val="tx2"/>
              </a:buClr>
              <a:buSzPct val="100000"/>
              <a:buFont typeface="Webdings" pitchFamily="18" charset="2"/>
              <a:buChar char="a"/>
              <a:tabLst>
                <a:tab pos="355600" algn="l"/>
              </a:tabLst>
            </a:pPr>
            <a:r>
              <a:rPr lang="ru-RU" b="1" dirty="0" smtClean="0"/>
              <a:t>ориентация на развитие, </a:t>
            </a:r>
            <a:r>
              <a:rPr lang="ru-RU" b="1" dirty="0"/>
              <a:t>прежде </a:t>
            </a:r>
            <a:r>
              <a:rPr lang="ru-RU" b="1" dirty="0" smtClean="0"/>
              <a:t>всего</a:t>
            </a:r>
            <a:r>
              <a:rPr lang="ru-RU" b="1" dirty="0"/>
              <a:t>,</a:t>
            </a:r>
            <a:r>
              <a:rPr lang="ru-RU" b="1" dirty="0" smtClean="0"/>
              <a:t> </a:t>
            </a:r>
            <a:r>
              <a:rPr lang="ru-RU" b="1" dirty="0"/>
              <a:t>крупных вертикально-интегрированных холдингов</a:t>
            </a:r>
            <a:r>
              <a:rPr lang="ru-RU" b="1" dirty="0" smtClean="0"/>
              <a:t> </a:t>
            </a:r>
          </a:p>
          <a:p>
            <a:pPr marL="355600" indent="355600" algn="just">
              <a:lnSpc>
                <a:spcPct val="90000"/>
              </a:lnSpc>
              <a:spcBef>
                <a:spcPts val="300"/>
              </a:spcBef>
              <a:buClr>
                <a:schemeClr val="tx2"/>
              </a:buClr>
              <a:buSzPct val="100000"/>
              <a:buFont typeface="Webdings" pitchFamily="18" charset="2"/>
              <a:buChar char="a"/>
            </a:pPr>
            <a:r>
              <a:rPr lang="ru-RU" b="1" dirty="0" smtClean="0"/>
              <a:t>ориентация на интенсивные </a:t>
            </a:r>
            <a:r>
              <a:rPr lang="ru-RU" b="1" dirty="0"/>
              <a:t>модели использования и воспроизводства </a:t>
            </a:r>
            <a:r>
              <a:rPr lang="ru-RU" b="1" dirty="0" smtClean="0"/>
              <a:t>лесов</a:t>
            </a:r>
          </a:p>
          <a:p>
            <a:pPr marL="355600" indent="355600" algn="just">
              <a:lnSpc>
                <a:spcPct val="90000"/>
              </a:lnSpc>
              <a:spcBef>
                <a:spcPts val="300"/>
              </a:spcBef>
              <a:buClr>
                <a:schemeClr val="tx2"/>
              </a:buClr>
              <a:buSzPct val="100000"/>
              <a:buFont typeface="Webdings" pitchFamily="18" charset="2"/>
              <a:buChar char="a"/>
            </a:pPr>
            <a:r>
              <a:rPr lang="ru-RU" b="1" dirty="0" smtClean="0"/>
              <a:t>обеспечение развития ЛПК при гарантированном сохранении </a:t>
            </a:r>
            <a:r>
              <a:rPr lang="ru-RU" b="1" dirty="0"/>
              <a:t>экологических и социальных функций </a:t>
            </a:r>
            <a:r>
              <a:rPr lang="ru-RU" b="1" dirty="0" smtClean="0"/>
              <a:t>лесов</a:t>
            </a:r>
          </a:p>
          <a:p>
            <a:pPr marL="355600" indent="355600" algn="just">
              <a:lnSpc>
                <a:spcPct val="90000"/>
              </a:lnSpc>
              <a:spcBef>
                <a:spcPts val="300"/>
              </a:spcBef>
              <a:buClr>
                <a:schemeClr val="tx2"/>
              </a:buClr>
              <a:buSzPct val="100000"/>
              <a:buFont typeface="Webdings" pitchFamily="18" charset="2"/>
              <a:buChar char="a"/>
            </a:pPr>
            <a:r>
              <a:rPr lang="ru-RU" b="1" dirty="0" smtClean="0"/>
              <a:t>внедрение экономических моделей, обеспечивающих рентабельность ведения лесного хозяйства</a:t>
            </a:r>
          </a:p>
        </p:txBody>
      </p:sp>
    </p:spTree>
    <p:extLst>
      <p:ext uri="{BB962C8B-B14F-4D97-AF65-F5344CB8AC3E}">
        <p14:creationId xmlns:p14="http://schemas.microsoft.com/office/powerpoint/2010/main" val="34543839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400" dirty="0" smtClean="0"/>
              <a:t>Дальнейшие действия </a:t>
            </a:r>
            <a:br>
              <a:rPr lang="ru-RU" sz="2400" dirty="0" smtClean="0"/>
            </a:br>
            <a:r>
              <a:rPr lang="ru-RU" sz="2400" dirty="0" smtClean="0"/>
              <a:t>(в части лесного хозяйства)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896544"/>
          </a:xfrm>
        </p:spPr>
        <p:txBody>
          <a:bodyPr/>
          <a:lstStyle/>
          <a:p>
            <a:pPr lvl="0" algn="just">
              <a:spcBef>
                <a:spcPts val="5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600" b="1" dirty="0" smtClean="0">
                <a:solidFill>
                  <a:schemeClr val="tx1"/>
                </a:solidFill>
                <a:latin typeface="+mj-lt"/>
              </a:rPr>
              <a:t>Доработка текста Стратегии в части аналитических оценок и направлений развития лесного комплекса по макрорегионам (федеральным округам), в том числе по результатам публичного обсуждения </a:t>
            </a:r>
          </a:p>
          <a:p>
            <a:pPr lvl="0" algn="just">
              <a:spcBef>
                <a:spcPts val="5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endParaRPr lang="ru-RU" sz="1600" b="1" dirty="0" smtClean="0">
              <a:solidFill>
                <a:schemeClr val="tx1"/>
              </a:solidFill>
              <a:latin typeface="+mj-lt"/>
            </a:endParaRPr>
          </a:p>
          <a:p>
            <a:pPr lvl="0" algn="just">
              <a:spcBef>
                <a:spcPts val="5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600" b="1" dirty="0" smtClean="0">
                <a:solidFill>
                  <a:schemeClr val="tx1"/>
                </a:solidFill>
                <a:latin typeface="+mj-lt"/>
              </a:rPr>
              <a:t>Доработка Плана </a:t>
            </a:r>
            <a:r>
              <a:rPr lang="ru-RU" sz="1600" b="1" dirty="0" smtClean="0">
                <a:latin typeface="+mj-lt"/>
              </a:rPr>
              <a:t>(«</a:t>
            </a:r>
            <a:r>
              <a:rPr lang="ru-RU" sz="1600" b="1" dirty="0">
                <a:latin typeface="+mj-lt"/>
              </a:rPr>
              <a:t>дорожная карта») реализации Стратегии </a:t>
            </a:r>
            <a:r>
              <a:rPr lang="ru-RU" sz="1600" b="1" dirty="0" smtClean="0">
                <a:latin typeface="+mj-lt"/>
              </a:rPr>
              <a:t>на краткосрочный (среднесрочный) период </a:t>
            </a:r>
          </a:p>
          <a:p>
            <a:pPr lvl="0" algn="just">
              <a:spcBef>
                <a:spcPts val="5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endParaRPr lang="ru-RU" sz="1600" b="1" dirty="0" smtClean="0">
              <a:solidFill>
                <a:schemeClr val="tx1"/>
              </a:solidFill>
              <a:latin typeface="+mj-lt"/>
            </a:endParaRPr>
          </a:p>
          <a:p>
            <a:pPr lvl="0" algn="just">
              <a:spcBef>
                <a:spcPts val="5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600" b="1" dirty="0" smtClean="0">
                <a:solidFill>
                  <a:schemeClr val="tx1"/>
                </a:solidFill>
                <a:latin typeface="+mj-lt"/>
              </a:rPr>
              <a:t>Подготовка (совместно с </a:t>
            </a:r>
            <a:r>
              <a:rPr lang="ru-RU" sz="1600" b="1" dirty="0" err="1" smtClean="0">
                <a:solidFill>
                  <a:schemeClr val="tx1"/>
                </a:solidFill>
                <a:latin typeface="+mj-lt"/>
              </a:rPr>
              <a:t>Минпромторгом</a:t>
            </a:r>
            <a:r>
              <a:rPr lang="ru-RU" sz="1600" b="1" dirty="0">
                <a:latin typeface="+mj-lt"/>
              </a:rPr>
              <a:t> </a:t>
            </a:r>
            <a:r>
              <a:rPr lang="ru-RU" sz="1600" b="1" dirty="0" smtClean="0">
                <a:latin typeface="+mj-lt"/>
              </a:rPr>
              <a:t>РФ) проекта Стратегии к рассмотрению в Правительстве Российской Федерации</a:t>
            </a:r>
            <a:endParaRPr lang="ru-RU" sz="1600" b="1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7D33-6F9D-4309-9597-20737778FD84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709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1052736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0" dirty="0" smtClean="0">
                <a:ln w="19050">
                  <a:solidFill>
                    <a:schemeClr val="bg1"/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</a:rPr>
              <a:t>СПАСИБО ЗА ВНИМАНИЕ!</a:t>
            </a:r>
            <a:endParaRPr lang="ru-RU" sz="4400" b="0" dirty="0">
              <a:ln w="19050">
                <a:solidFill>
                  <a:schemeClr val="bg1"/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Взаимосвязь отраслевой стратегии</a:t>
            </a:r>
            <a:br>
              <a:rPr lang="ru-RU" dirty="0" smtClean="0"/>
            </a:br>
            <a:r>
              <a:rPr lang="ru-RU" dirty="0" smtClean="0"/>
              <a:t>с другими документами стратегического планирования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0572F-3788-4527-8CEA-7D46DF23D6D8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7" name="Прямоугольник с двумя вырезанными соседними углами 26"/>
          <p:cNvSpPr/>
          <p:nvPr/>
        </p:nvSpPr>
        <p:spPr bwMode="auto">
          <a:xfrm>
            <a:off x="899592" y="1268760"/>
            <a:ext cx="7128792" cy="864096"/>
          </a:xfrm>
          <a:prstGeom prst="snip2SameRect">
            <a:avLst>
              <a:gd name="adj1" fmla="val 18813"/>
              <a:gd name="adj2" fmla="val 0"/>
            </a:avLst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vert="horz" wrap="square" lIns="91440" tIns="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indent="0" algn="ctr">
              <a:spcBef>
                <a:spcPts val="200"/>
              </a:spcBef>
              <a:spcAft>
                <a:spcPts val="0"/>
              </a:spcAft>
              <a:buNone/>
            </a:pPr>
            <a:r>
              <a:rPr lang="ru-RU" sz="1600" dirty="0" smtClean="0">
                <a:latin typeface="+mj-lt"/>
              </a:rPr>
              <a:t>Стратегия социально-экономического развития РФ</a:t>
            </a:r>
          </a:p>
          <a:p>
            <a:pPr marL="0" indent="0" algn="ctr">
              <a:spcBef>
                <a:spcPts val="200"/>
              </a:spcBef>
              <a:spcAft>
                <a:spcPts val="0"/>
              </a:spcAft>
              <a:buNone/>
            </a:pPr>
            <a:r>
              <a:rPr lang="ru-RU" sz="1600" dirty="0" smtClean="0">
                <a:latin typeface="+mj-lt"/>
              </a:rPr>
              <a:t>Стратегия национальной безопасности РФ</a:t>
            </a:r>
          </a:p>
          <a:p>
            <a:pPr marL="0" indent="0" algn="ctr">
              <a:spcBef>
                <a:spcPts val="200"/>
              </a:spcBef>
              <a:spcAft>
                <a:spcPts val="0"/>
              </a:spcAft>
              <a:buNone/>
            </a:pPr>
            <a:r>
              <a:rPr lang="ru-RU" sz="1600" dirty="0" smtClean="0">
                <a:latin typeface="+mj-lt"/>
              </a:rPr>
              <a:t>Стратегия пространственного развития РФ</a:t>
            </a:r>
            <a:endParaRPr kumimoji="0" lang="ru-RU" sz="1600" b="1" i="0" u="none" strike="noStrike" cap="none" normalizeH="0" baseline="0" dirty="0" smtClean="0">
              <a:ln>
                <a:noFill/>
              </a:ln>
              <a:effectLst/>
              <a:latin typeface="+mj-lt"/>
            </a:endParaRPr>
          </a:p>
        </p:txBody>
      </p:sp>
      <p:sp>
        <p:nvSpPr>
          <p:cNvPr id="28" name="Прямоугольник с двумя вырезанными соседними углами 27"/>
          <p:cNvSpPr/>
          <p:nvPr/>
        </p:nvSpPr>
        <p:spPr bwMode="auto">
          <a:xfrm>
            <a:off x="899592" y="2204864"/>
            <a:ext cx="7128792" cy="648072"/>
          </a:xfrm>
          <a:prstGeom prst="snip2SameRect">
            <a:avLst>
              <a:gd name="adj1" fmla="val 0"/>
              <a:gd name="adj2" fmla="val 50000"/>
            </a:avLst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ru-RU" dirty="0" smtClean="0">
                <a:latin typeface="Arial Black" pitchFamily="34" charset="0"/>
                <a:cs typeface="Arial" pitchFamily="34" charset="0"/>
              </a:rPr>
              <a:t>Обеспечивает реализацию</a:t>
            </a:r>
            <a:endParaRPr lang="ru-RU" dirty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26" name="Кольцо 25"/>
          <p:cNvSpPr/>
          <p:nvPr/>
        </p:nvSpPr>
        <p:spPr>
          <a:xfrm>
            <a:off x="3122238" y="2708920"/>
            <a:ext cx="2889921" cy="3096344"/>
          </a:xfrm>
          <a:prstGeom prst="donut">
            <a:avLst>
              <a:gd name="adj" fmla="val 10935"/>
            </a:avLst>
          </a:prstGeom>
          <a:solidFill>
            <a:schemeClr val="bg1">
              <a:alpha val="99000"/>
            </a:schemeClr>
          </a:solidFill>
          <a:ln w="9525" algn="ctr">
            <a:noFill/>
            <a:round/>
            <a:headEnd/>
            <a:tailEnd/>
          </a:ln>
          <a:effectLst>
            <a:outerShdw blurRad="254000" algn="tl" rotWithShape="0">
              <a:prstClr val="black">
                <a:alpha val="80000"/>
              </a:prstClr>
            </a:outerShdw>
          </a:effectLst>
        </p:spPr>
        <p:txBody>
          <a:bodyPr wrap="none" anchor="ctr"/>
          <a:lstStyle/>
          <a:p>
            <a:endParaRPr lang="ru-RU">
              <a:solidFill>
                <a:schemeClr val="tx1"/>
              </a:solidFill>
            </a:endParaRPr>
          </a:p>
        </p:txBody>
      </p:sp>
      <p:sp>
        <p:nvSpPr>
          <p:cNvPr id="1027" name="Oval 3" descr="Светлый диагональный 2"/>
          <p:cNvSpPr>
            <a:spLocks noChangeArrowheads="1"/>
          </p:cNvSpPr>
          <p:nvPr/>
        </p:nvSpPr>
        <p:spPr bwMode="auto">
          <a:xfrm>
            <a:off x="4284032" y="2564968"/>
            <a:ext cx="576000" cy="576000"/>
          </a:xfrm>
          <a:prstGeom prst="ellipse">
            <a:avLst/>
          </a:prstGeom>
          <a:pattFill prst="ltUpDiag">
            <a:fgClr>
              <a:srgbClr val="808080"/>
            </a:fgClr>
            <a:bgClr>
              <a:srgbClr val="A5A5A5"/>
            </a:bgClr>
          </a:patt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9" name="Прямоугольник с двумя вырезанными соседними углами 28"/>
          <p:cNvSpPr/>
          <p:nvPr/>
        </p:nvSpPr>
        <p:spPr bwMode="auto">
          <a:xfrm>
            <a:off x="107504" y="3717032"/>
            <a:ext cx="2952328" cy="2880320"/>
          </a:xfrm>
          <a:prstGeom prst="snip2SameRect">
            <a:avLst>
              <a:gd name="adj1" fmla="val 1"/>
              <a:gd name="adj2" fmla="val 5937"/>
            </a:avLst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5000"/>
              </a:lnSpc>
              <a:spcBef>
                <a:spcPts val="600"/>
              </a:spcBef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Прогноз научно-технического развития РФ</a:t>
            </a:r>
          </a:p>
          <a:p>
            <a:pPr>
              <a:lnSpc>
                <a:spcPct val="85000"/>
              </a:lnSpc>
              <a:spcBef>
                <a:spcPts val="600"/>
              </a:spcBef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Стратегический прогноз РФ</a:t>
            </a:r>
          </a:p>
          <a:p>
            <a:pPr>
              <a:lnSpc>
                <a:spcPct val="85000"/>
              </a:lnSpc>
              <a:spcBef>
                <a:spcPts val="600"/>
              </a:spcBef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Прогноз социально-экономического развития РФ на долгосрочный период</a:t>
            </a:r>
          </a:p>
          <a:p>
            <a:pPr>
              <a:lnSpc>
                <a:spcPct val="85000"/>
              </a:lnSpc>
              <a:spcBef>
                <a:spcPts val="600"/>
              </a:spcBef>
            </a:pPr>
            <a:r>
              <a:rPr lang="ru-RU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Основы </a:t>
            </a:r>
            <a:r>
              <a:rPr lang="ru-RU" sz="1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госполитики</a:t>
            </a:r>
            <a:r>
              <a:rPr lang="ru-RU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ru-RU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 области использования охраны, защиты и воспроизводства лесов</a:t>
            </a:r>
            <a:endParaRPr lang="ru-RU" sz="1600" b="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Oval 2" descr="Светлый диагональный 2"/>
          <p:cNvSpPr>
            <a:spLocks noChangeArrowheads="1"/>
          </p:cNvSpPr>
          <p:nvPr/>
        </p:nvSpPr>
        <p:spPr bwMode="auto">
          <a:xfrm>
            <a:off x="2915816" y="4365168"/>
            <a:ext cx="576000" cy="576000"/>
          </a:xfrm>
          <a:prstGeom prst="ellipse">
            <a:avLst/>
          </a:prstGeom>
          <a:pattFill prst="ltUpDiag">
            <a:fgClr>
              <a:srgbClr val="395E21"/>
            </a:fgClr>
            <a:bgClr>
              <a:srgbClr val="92D050"/>
            </a:bgClr>
          </a:patt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" name="Группа 31"/>
          <p:cNvGrpSpPr/>
          <p:nvPr/>
        </p:nvGrpSpPr>
        <p:grpSpPr>
          <a:xfrm>
            <a:off x="107504" y="2996952"/>
            <a:ext cx="2952328" cy="648072"/>
            <a:chOff x="107504" y="4941168"/>
            <a:chExt cx="2952328" cy="648072"/>
          </a:xfrm>
        </p:grpSpPr>
        <p:sp>
          <p:nvSpPr>
            <p:cNvPr id="30" name="Прямоугольник с двумя вырезанными соседними углами 29"/>
            <p:cNvSpPr/>
            <p:nvPr/>
          </p:nvSpPr>
          <p:spPr bwMode="auto">
            <a:xfrm flipV="1">
              <a:off x="107504" y="4941168"/>
              <a:ext cx="2952328" cy="648072"/>
            </a:xfrm>
            <a:prstGeom prst="snip2SameRect">
              <a:avLst>
                <a:gd name="adj1" fmla="val 0"/>
                <a:gd name="adj2" fmla="val 50000"/>
              </a:avLst>
            </a:prstGeom>
            <a:solidFill>
              <a:schemeClr val="bg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216000" rIns="9144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lnSpc>
                  <a:spcPct val="80000"/>
                </a:lnSpc>
              </a:pPr>
              <a:endParaRPr lang="ru-RU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25871" y="5013176"/>
              <a:ext cx="2547493" cy="535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ru-RU" dirty="0" smtClean="0">
                  <a:latin typeface="Arial Black" pitchFamily="34" charset="0"/>
                  <a:cs typeface="Arial" pitchFamily="34" charset="0"/>
                </a:rPr>
                <a:t>Разрабатывается </a:t>
              </a:r>
            </a:p>
            <a:p>
              <a:pPr algn="ctr">
                <a:lnSpc>
                  <a:spcPct val="80000"/>
                </a:lnSpc>
              </a:pPr>
              <a:r>
                <a:rPr lang="ru-RU" dirty="0" smtClean="0">
                  <a:latin typeface="Arial Black" pitchFamily="34" charset="0"/>
                  <a:cs typeface="Arial" pitchFamily="34" charset="0"/>
                </a:rPr>
                <a:t>с учетом</a:t>
              </a:r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3419872" y="3356992"/>
            <a:ext cx="2232248" cy="183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dirty="0" smtClean="0">
                <a:solidFill>
                  <a:schemeClr val="tx2"/>
                </a:solidFill>
                <a:latin typeface="Arial Black" pitchFamily="34" charset="0"/>
                <a:cs typeface="Arial" pitchFamily="34" charset="0"/>
              </a:rPr>
              <a:t>Стратегия</a:t>
            </a:r>
            <a:br>
              <a:rPr lang="ru-RU" dirty="0" smtClean="0">
                <a:solidFill>
                  <a:schemeClr val="tx2"/>
                </a:solidFill>
                <a:latin typeface="Arial Black" pitchFamily="34" charset="0"/>
                <a:cs typeface="Arial" pitchFamily="34" charset="0"/>
              </a:rPr>
            </a:br>
            <a:r>
              <a:rPr lang="ru-RU" dirty="0" smtClean="0">
                <a:solidFill>
                  <a:schemeClr val="tx2"/>
                </a:solidFill>
                <a:latin typeface="Arial Black" pitchFamily="34" charset="0"/>
                <a:cs typeface="Arial" pitchFamily="34" charset="0"/>
              </a:rPr>
              <a:t>развития</a:t>
            </a:r>
            <a:br>
              <a:rPr lang="ru-RU" dirty="0" smtClean="0">
                <a:solidFill>
                  <a:schemeClr val="tx2"/>
                </a:solidFill>
                <a:latin typeface="Arial Black" pitchFamily="34" charset="0"/>
                <a:cs typeface="Arial" pitchFamily="34" charset="0"/>
              </a:rPr>
            </a:br>
            <a:r>
              <a:rPr lang="ru-RU" dirty="0" smtClean="0">
                <a:solidFill>
                  <a:schemeClr val="tx2"/>
                </a:solidFill>
                <a:latin typeface="Arial Black" pitchFamily="34" charset="0"/>
                <a:cs typeface="Arial" pitchFamily="34" charset="0"/>
              </a:rPr>
              <a:t>лесного</a:t>
            </a:r>
          </a:p>
          <a:p>
            <a:pPr algn="ctr">
              <a:lnSpc>
                <a:spcPct val="90000"/>
              </a:lnSpc>
            </a:pPr>
            <a:r>
              <a:rPr lang="ru-RU" dirty="0" smtClean="0">
                <a:solidFill>
                  <a:schemeClr val="tx2"/>
                </a:solidFill>
                <a:latin typeface="Arial Black" pitchFamily="34" charset="0"/>
                <a:cs typeface="Arial" pitchFamily="34" charset="0"/>
              </a:rPr>
              <a:t>комплекса</a:t>
            </a:r>
          </a:p>
          <a:p>
            <a:pPr algn="ctr">
              <a:lnSpc>
                <a:spcPct val="90000"/>
              </a:lnSpc>
            </a:pPr>
            <a:r>
              <a:rPr lang="ru-RU" dirty="0" smtClean="0">
                <a:solidFill>
                  <a:schemeClr val="tx2"/>
                </a:solidFill>
                <a:latin typeface="Arial Black" pitchFamily="34" charset="0"/>
                <a:cs typeface="Arial" pitchFamily="34" charset="0"/>
              </a:rPr>
              <a:t>(лесного сектора</a:t>
            </a:r>
          </a:p>
          <a:p>
            <a:pPr algn="ctr">
              <a:lnSpc>
                <a:spcPct val="90000"/>
              </a:lnSpc>
            </a:pPr>
            <a:r>
              <a:rPr lang="ru-RU" dirty="0" smtClean="0">
                <a:solidFill>
                  <a:schemeClr val="tx2"/>
                </a:solidFill>
                <a:latin typeface="Arial Black" pitchFamily="34" charset="0"/>
                <a:cs typeface="Arial" pitchFamily="34" charset="0"/>
              </a:rPr>
              <a:t>экономики)</a:t>
            </a:r>
            <a:endParaRPr lang="ru-RU" dirty="0">
              <a:solidFill>
                <a:schemeClr val="tx2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33" name="Прямоугольник с двумя вырезанными соседними углами 32"/>
          <p:cNvSpPr/>
          <p:nvPr/>
        </p:nvSpPr>
        <p:spPr bwMode="auto">
          <a:xfrm>
            <a:off x="6084168" y="4509120"/>
            <a:ext cx="2952328" cy="2088232"/>
          </a:xfrm>
          <a:prstGeom prst="snip2SameRect">
            <a:avLst>
              <a:gd name="adj1" fmla="val 1"/>
              <a:gd name="adj2" fmla="val 5937"/>
            </a:avLst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pPr marL="85725">
              <a:spcBef>
                <a:spcPts val="200"/>
              </a:spcBef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Госпрограммы РФ</a:t>
            </a:r>
          </a:p>
          <a:p>
            <a:pPr marL="85725">
              <a:spcBef>
                <a:spcPts val="200"/>
              </a:spcBef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Госпрограммы субъекта РФ</a:t>
            </a:r>
          </a:p>
          <a:p>
            <a:pPr marL="85725">
              <a:spcBef>
                <a:spcPts val="200"/>
              </a:spcBef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Плановые (программные) документы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госкорпораций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госкомпаний,  АО с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госучастием</a:t>
            </a:r>
            <a:endParaRPr lang="ru-RU" sz="1600" b="0" dirty="0">
              <a:solidFill>
                <a:schemeClr val="lt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Группа 33"/>
          <p:cNvGrpSpPr/>
          <p:nvPr/>
        </p:nvGrpSpPr>
        <p:grpSpPr>
          <a:xfrm>
            <a:off x="6084168" y="2996952"/>
            <a:ext cx="2952328" cy="1505027"/>
            <a:chOff x="107504" y="4941168"/>
            <a:chExt cx="2952328" cy="1505027"/>
          </a:xfrm>
        </p:grpSpPr>
        <p:sp>
          <p:nvSpPr>
            <p:cNvPr id="35" name="Прямоугольник с двумя вырезанными соседними углами 34"/>
            <p:cNvSpPr/>
            <p:nvPr/>
          </p:nvSpPr>
          <p:spPr bwMode="auto">
            <a:xfrm flipV="1">
              <a:off x="107504" y="4941168"/>
              <a:ext cx="2952328" cy="1440160"/>
            </a:xfrm>
            <a:prstGeom prst="snip2SameRect">
              <a:avLst>
                <a:gd name="adj1" fmla="val 0"/>
                <a:gd name="adj2" fmla="val 21628"/>
              </a:avLst>
            </a:prstGeom>
            <a:solidFill>
              <a:schemeClr val="tx1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216000" rIns="9144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lnSpc>
                  <a:spcPct val="80000"/>
                </a:lnSpc>
              </a:pPr>
              <a:endParaRPr lang="ru-RU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07504" y="4941168"/>
              <a:ext cx="2915817" cy="150502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ru-RU" dirty="0" smtClean="0">
                  <a:latin typeface="Arial Black" pitchFamily="34" charset="0"/>
                  <a:cs typeface="Arial" pitchFamily="34" charset="0"/>
                </a:rPr>
                <a:t>Служит основой</a:t>
              </a:r>
            </a:p>
            <a:p>
              <a:pPr algn="ctr">
                <a:lnSpc>
                  <a:spcPct val="85000"/>
                </a:lnSpc>
              </a:pPr>
              <a:r>
                <a:rPr lang="ru-RU" dirty="0" smtClean="0">
                  <a:latin typeface="Arial Black" pitchFamily="34" charset="0"/>
                  <a:cs typeface="Arial" pitchFamily="34" charset="0"/>
                </a:rPr>
                <a:t>для разработки документов</a:t>
              </a:r>
              <a:r>
                <a:rPr lang="ru-RU" dirty="0" smtClean="0">
                  <a:solidFill>
                    <a:srgbClr val="FF0000"/>
                  </a:solidFill>
                  <a:latin typeface="Arial Black" pitchFamily="34" charset="0"/>
                  <a:cs typeface="Arial" pitchFamily="34" charset="0"/>
                </a:rPr>
                <a:t/>
              </a:r>
              <a:br>
                <a:rPr lang="ru-RU" dirty="0" smtClean="0">
                  <a:solidFill>
                    <a:srgbClr val="FF0000"/>
                  </a:solidFill>
                  <a:latin typeface="Arial Black" pitchFamily="34" charset="0"/>
                  <a:cs typeface="Arial" pitchFamily="34" charset="0"/>
                </a:rPr>
              </a:br>
              <a:r>
                <a:rPr lang="ru-RU" dirty="0" smtClean="0">
                  <a:latin typeface="Arial Black" pitchFamily="34" charset="0"/>
                  <a:cs typeface="Arial" pitchFamily="34" charset="0"/>
                </a:rPr>
                <a:t>в рамках планирования</a:t>
              </a:r>
            </a:p>
            <a:p>
              <a:pPr algn="ctr">
                <a:lnSpc>
                  <a:spcPct val="85000"/>
                </a:lnSpc>
              </a:pPr>
              <a:r>
                <a:rPr lang="ru-RU" dirty="0" smtClean="0">
                  <a:latin typeface="Arial Black" pitchFamily="34" charset="0"/>
                  <a:cs typeface="Arial" pitchFamily="34" charset="0"/>
                </a:rPr>
                <a:t>и программирования</a:t>
              </a:r>
            </a:p>
          </p:txBody>
        </p:sp>
      </p:grpSp>
      <p:sp>
        <p:nvSpPr>
          <p:cNvPr id="1028" name="Oval 4" descr="Светлый диагональный 2"/>
          <p:cNvSpPr>
            <a:spLocks noChangeArrowheads="1"/>
          </p:cNvSpPr>
          <p:nvPr/>
        </p:nvSpPr>
        <p:spPr bwMode="auto">
          <a:xfrm>
            <a:off x="5652184" y="4365104"/>
            <a:ext cx="576000" cy="576000"/>
          </a:xfrm>
          <a:prstGeom prst="ellipse">
            <a:avLst/>
          </a:prstGeom>
          <a:pattFill prst="ltUpDiag">
            <a:fgClr>
              <a:srgbClr val="E36C0A"/>
            </a:fgClr>
            <a:bgClr>
              <a:srgbClr val="F79646"/>
            </a:bgClr>
          </a:patt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Иерархия документов стратегического лесного планирования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7D33-6F9D-4309-9597-20737778FD84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8" name="Рисунок 7" descr="Схема в статью Мартынюка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95158" y="1268760"/>
            <a:ext cx="6817000" cy="511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77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8" name="Rectangle 4" descr="Светлый диагональный 2"/>
          <p:cNvSpPr>
            <a:spLocks noChangeArrowheads="1"/>
          </p:cNvSpPr>
          <p:nvPr/>
        </p:nvSpPr>
        <p:spPr bwMode="auto">
          <a:xfrm>
            <a:off x="0" y="1273496"/>
            <a:ext cx="9144000" cy="2011488"/>
          </a:xfrm>
          <a:prstGeom prst="rect">
            <a:avLst/>
          </a:prstGeom>
          <a:pattFill prst="ltUpDiag">
            <a:fgClr>
              <a:srgbClr val="E6AF00"/>
            </a:fgClr>
            <a:bgClr>
              <a:srgbClr val="FFC000"/>
            </a:bgClr>
          </a:patt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600" baseline="-25000" dirty="0"/>
          </a:p>
        </p:txBody>
      </p:sp>
      <p:sp>
        <p:nvSpPr>
          <p:cNvPr id="43" name="Rectangle 4" descr="Светлый диагональный 2"/>
          <p:cNvSpPr>
            <a:spLocks noChangeArrowheads="1"/>
          </p:cNvSpPr>
          <p:nvPr/>
        </p:nvSpPr>
        <p:spPr bwMode="auto">
          <a:xfrm>
            <a:off x="0" y="5056992"/>
            <a:ext cx="9144000" cy="1584000"/>
          </a:xfrm>
          <a:prstGeom prst="rect">
            <a:avLst/>
          </a:prstGeom>
          <a:pattFill prst="ltUpDiag">
            <a:fgClr>
              <a:srgbClr val="E6AF00"/>
            </a:fgClr>
            <a:bgClr>
              <a:srgbClr val="FFC000"/>
            </a:bgClr>
          </a:patt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600"/>
          </a:p>
        </p:txBody>
      </p:sp>
      <p:sp>
        <p:nvSpPr>
          <p:cNvPr id="154629" name="Rectangle 5" descr="Светлый диагональный 2"/>
          <p:cNvSpPr>
            <a:spLocks noChangeArrowheads="1"/>
          </p:cNvSpPr>
          <p:nvPr/>
        </p:nvSpPr>
        <p:spPr bwMode="auto">
          <a:xfrm>
            <a:off x="0" y="3683554"/>
            <a:ext cx="9144000" cy="1041590"/>
          </a:xfrm>
          <a:prstGeom prst="rect">
            <a:avLst/>
          </a:prstGeom>
          <a:pattFill prst="ltUpDiag">
            <a:fgClr>
              <a:srgbClr val="1F497D"/>
            </a:fgClr>
            <a:bgClr>
              <a:srgbClr val="4F81BD"/>
            </a:bgClr>
          </a:patt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600"/>
          </a:p>
        </p:txBody>
      </p:sp>
      <p:sp>
        <p:nvSpPr>
          <p:cNvPr id="39" name="Полилиния 38"/>
          <p:cNvSpPr/>
          <p:nvPr/>
        </p:nvSpPr>
        <p:spPr bwMode="auto">
          <a:xfrm>
            <a:off x="107544" y="1264218"/>
            <a:ext cx="434313" cy="220566"/>
          </a:xfrm>
          <a:custGeom>
            <a:avLst/>
            <a:gdLst>
              <a:gd name="connsiteX0" fmla="*/ 0 w 432008"/>
              <a:gd name="connsiteY0" fmla="*/ 216004 h 432008"/>
              <a:gd name="connsiteX1" fmla="*/ 63266 w 432008"/>
              <a:gd name="connsiteY1" fmla="*/ 63266 h 432008"/>
              <a:gd name="connsiteX2" fmla="*/ 216004 w 432008"/>
              <a:gd name="connsiteY2" fmla="*/ 0 h 432008"/>
              <a:gd name="connsiteX3" fmla="*/ 368742 w 432008"/>
              <a:gd name="connsiteY3" fmla="*/ 63266 h 432008"/>
              <a:gd name="connsiteX4" fmla="*/ 432008 w 432008"/>
              <a:gd name="connsiteY4" fmla="*/ 216004 h 432008"/>
              <a:gd name="connsiteX5" fmla="*/ 368742 w 432008"/>
              <a:gd name="connsiteY5" fmla="*/ 368742 h 432008"/>
              <a:gd name="connsiteX6" fmla="*/ 216004 w 432008"/>
              <a:gd name="connsiteY6" fmla="*/ 432008 h 432008"/>
              <a:gd name="connsiteX7" fmla="*/ 63266 w 432008"/>
              <a:gd name="connsiteY7" fmla="*/ 368742 h 432008"/>
              <a:gd name="connsiteX8" fmla="*/ 0 w 432008"/>
              <a:gd name="connsiteY8" fmla="*/ 216004 h 432008"/>
              <a:gd name="connsiteX0" fmla="*/ 25456 w 457464"/>
              <a:gd name="connsiteY0" fmla="*/ 241460 h 457464"/>
              <a:gd name="connsiteX1" fmla="*/ 241460 w 457464"/>
              <a:gd name="connsiteY1" fmla="*/ 25456 h 457464"/>
              <a:gd name="connsiteX2" fmla="*/ 394198 w 457464"/>
              <a:gd name="connsiteY2" fmla="*/ 88722 h 457464"/>
              <a:gd name="connsiteX3" fmla="*/ 457464 w 457464"/>
              <a:gd name="connsiteY3" fmla="*/ 241460 h 457464"/>
              <a:gd name="connsiteX4" fmla="*/ 394198 w 457464"/>
              <a:gd name="connsiteY4" fmla="*/ 394198 h 457464"/>
              <a:gd name="connsiteX5" fmla="*/ 241460 w 457464"/>
              <a:gd name="connsiteY5" fmla="*/ 457464 h 457464"/>
              <a:gd name="connsiteX6" fmla="*/ 88722 w 457464"/>
              <a:gd name="connsiteY6" fmla="*/ 394198 h 457464"/>
              <a:gd name="connsiteX7" fmla="*/ 25456 w 457464"/>
              <a:gd name="connsiteY7" fmla="*/ 241460 h 457464"/>
              <a:gd name="connsiteX0" fmla="*/ 50913 w 491656"/>
              <a:gd name="connsiteY0" fmla="*/ 152738 h 368742"/>
              <a:gd name="connsiteX1" fmla="*/ 419655 w 491656"/>
              <a:gd name="connsiteY1" fmla="*/ 0 h 368742"/>
              <a:gd name="connsiteX2" fmla="*/ 482921 w 491656"/>
              <a:gd name="connsiteY2" fmla="*/ 152738 h 368742"/>
              <a:gd name="connsiteX3" fmla="*/ 419655 w 491656"/>
              <a:gd name="connsiteY3" fmla="*/ 305476 h 368742"/>
              <a:gd name="connsiteX4" fmla="*/ 266917 w 491656"/>
              <a:gd name="connsiteY4" fmla="*/ 368742 h 368742"/>
              <a:gd name="connsiteX5" fmla="*/ 114179 w 491656"/>
              <a:gd name="connsiteY5" fmla="*/ 305476 h 368742"/>
              <a:gd name="connsiteX6" fmla="*/ 50913 w 491656"/>
              <a:gd name="connsiteY6" fmla="*/ 152738 h 368742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0 h 216004"/>
              <a:gd name="connsiteX1" fmla="*/ 493465 w 554922"/>
              <a:gd name="connsiteY1" fmla="*/ 0 h 216004"/>
              <a:gd name="connsiteX2" fmla="*/ 430199 w 554922"/>
              <a:gd name="connsiteY2" fmla="*/ 152738 h 216004"/>
              <a:gd name="connsiteX3" fmla="*/ 277461 w 554922"/>
              <a:gd name="connsiteY3" fmla="*/ 216004 h 216004"/>
              <a:gd name="connsiteX4" fmla="*/ 124723 w 554922"/>
              <a:gd name="connsiteY4" fmla="*/ 152738 h 216004"/>
              <a:gd name="connsiteX5" fmla="*/ 61457 w 554922"/>
              <a:gd name="connsiteY5" fmla="*/ 0 h 216004"/>
              <a:gd name="connsiteX0" fmla="*/ 61457 w 495812"/>
              <a:gd name="connsiteY0" fmla="*/ 0 h 216004"/>
              <a:gd name="connsiteX1" fmla="*/ 493465 w 495812"/>
              <a:gd name="connsiteY1" fmla="*/ 0 h 216004"/>
              <a:gd name="connsiteX2" fmla="*/ 430199 w 495812"/>
              <a:gd name="connsiteY2" fmla="*/ 152738 h 216004"/>
              <a:gd name="connsiteX3" fmla="*/ 277461 w 495812"/>
              <a:gd name="connsiteY3" fmla="*/ 216004 h 216004"/>
              <a:gd name="connsiteX4" fmla="*/ 124723 w 495812"/>
              <a:gd name="connsiteY4" fmla="*/ 152738 h 216004"/>
              <a:gd name="connsiteX5" fmla="*/ 61457 w 495812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8236"/>
              <a:gd name="connsiteX1" fmla="*/ 468009 w 504010"/>
              <a:gd name="connsiteY1" fmla="*/ 0 h 218236"/>
              <a:gd name="connsiteX2" fmla="*/ 252005 w 504010"/>
              <a:gd name="connsiteY2" fmla="*/ 216004 h 218236"/>
              <a:gd name="connsiteX3" fmla="*/ 36001 w 504010"/>
              <a:gd name="connsiteY3" fmla="*/ 0 h 218236"/>
              <a:gd name="connsiteX0" fmla="*/ 36001 w 504010"/>
              <a:gd name="connsiteY0" fmla="*/ 0 h 223260"/>
              <a:gd name="connsiteX1" fmla="*/ 468009 w 504010"/>
              <a:gd name="connsiteY1" fmla="*/ 0 h 223260"/>
              <a:gd name="connsiteX2" fmla="*/ 252005 w 504010"/>
              <a:gd name="connsiteY2" fmla="*/ 216004 h 223260"/>
              <a:gd name="connsiteX3" fmla="*/ 36001 w 504010"/>
              <a:gd name="connsiteY3" fmla="*/ 0 h 223260"/>
              <a:gd name="connsiteX0" fmla="*/ 0 w 468009"/>
              <a:gd name="connsiteY0" fmla="*/ 0 h 223260"/>
              <a:gd name="connsiteX1" fmla="*/ 432008 w 468009"/>
              <a:gd name="connsiteY1" fmla="*/ 0 h 223260"/>
              <a:gd name="connsiteX2" fmla="*/ 216004 w 468009"/>
              <a:gd name="connsiteY2" fmla="*/ 216004 h 223260"/>
              <a:gd name="connsiteX3" fmla="*/ 0 w 468009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4313"/>
              <a:gd name="connsiteY0" fmla="*/ 0 h 223260"/>
              <a:gd name="connsiteX1" fmla="*/ 432008 w 434313"/>
              <a:gd name="connsiteY1" fmla="*/ 0 h 223260"/>
              <a:gd name="connsiteX2" fmla="*/ 216004 w 434313"/>
              <a:gd name="connsiteY2" fmla="*/ 216004 h 223260"/>
              <a:gd name="connsiteX3" fmla="*/ 0 w 434313"/>
              <a:gd name="connsiteY3" fmla="*/ 0 h 223260"/>
              <a:gd name="connsiteX0" fmla="*/ 0 w 434313"/>
              <a:gd name="connsiteY0" fmla="*/ 0 h 220566"/>
              <a:gd name="connsiteX1" fmla="*/ 432008 w 434313"/>
              <a:gd name="connsiteY1" fmla="*/ 0 h 220566"/>
              <a:gd name="connsiteX2" fmla="*/ 216004 w 434313"/>
              <a:gd name="connsiteY2" fmla="*/ 216004 h 220566"/>
              <a:gd name="connsiteX3" fmla="*/ 0 w 434313"/>
              <a:gd name="connsiteY3" fmla="*/ 0 h 220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4313" h="220566">
                <a:moveTo>
                  <a:pt x="0" y="0"/>
                </a:moveTo>
                <a:cubicBezTo>
                  <a:pt x="110545" y="1184"/>
                  <a:pt x="284007" y="1184"/>
                  <a:pt x="432008" y="0"/>
                </a:cubicBezTo>
                <a:cubicBezTo>
                  <a:pt x="434313" y="75539"/>
                  <a:pt x="356919" y="220566"/>
                  <a:pt x="216004" y="216004"/>
                </a:cubicBezTo>
                <a:cubicBezTo>
                  <a:pt x="63109" y="218236"/>
                  <a:pt x="893" y="127411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4" name="Прямоугольник 43"/>
          <p:cNvSpPr/>
          <p:nvPr/>
        </p:nvSpPr>
        <p:spPr bwMode="auto">
          <a:xfrm>
            <a:off x="611560" y="5158167"/>
            <a:ext cx="8495984" cy="143918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45720" numCol="1" rtlCol="0" anchor="t" anchorCtr="0" compatLnSpc="1">
            <a:prstTxWarp prst="textNoShape">
              <a:avLst/>
            </a:prstTxWarp>
          </a:bodyPr>
          <a:lstStyle/>
          <a:p>
            <a:pPr marL="180975" indent="-180975">
              <a:lnSpc>
                <a:spcPct val="85000"/>
              </a:lnSpc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у</a:t>
            </a:r>
            <a:r>
              <a:rPr lang="x-none" sz="1600" smtClean="0">
                <a:latin typeface="Arial" pitchFamily="34" charset="0"/>
                <a:cs typeface="Arial" pitchFamily="34" charset="0"/>
              </a:rPr>
              <a:t>величение </a:t>
            </a:r>
            <a:r>
              <a:rPr lang="x-none" sz="1600" dirty="0" smtClean="0">
                <a:latin typeface="Arial" pitchFamily="34" charset="0"/>
                <a:cs typeface="Arial" pitchFamily="34" charset="0"/>
              </a:rPr>
              <a:t>вероятности возникновения </a:t>
            </a:r>
            <a:r>
              <a:rPr lang="x-none" sz="1600" smtClean="0">
                <a:latin typeface="Arial" pitchFamily="34" charset="0"/>
                <a:cs typeface="Arial" pitchFamily="34" charset="0"/>
              </a:rPr>
              <a:t>лесных пожаров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x-none" sz="1600" smtClean="0">
                <a:latin typeface="Arial" pitchFamily="34" charset="0"/>
                <a:cs typeface="Arial" pitchFamily="34" charset="0"/>
              </a:rPr>
              <a:t>очагов вредных организмов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marL="180975" indent="-180975">
              <a:lnSpc>
                <a:spcPct val="85000"/>
              </a:lnSpc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снижение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биоразнообразия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лесов и их фрагментация в местах интенсивного лесопользования </a:t>
            </a:r>
          </a:p>
          <a:p>
            <a:pPr marL="180975" indent="-180975">
              <a:lnSpc>
                <a:spcPct val="85000"/>
              </a:lnSpc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у</a:t>
            </a:r>
            <a:r>
              <a:rPr lang="x-none" sz="1600" smtClean="0">
                <a:latin typeface="Arial" pitchFamily="34" charset="0"/>
                <a:cs typeface="Arial" pitchFamily="34" charset="0"/>
              </a:rPr>
              <a:t>силение деградации почв, эрозионных процессов,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x-none" sz="1600" smtClean="0">
                <a:latin typeface="Arial" pitchFamily="34" charset="0"/>
                <a:cs typeface="Arial" pitchFamily="34" charset="0"/>
              </a:rPr>
              <a:t>обезлесивания и опустынивания территорий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marL="180975" indent="-180975">
              <a:lnSpc>
                <a:spcPct val="85000"/>
              </a:lnSpc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нелегальная заготовка древесины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42877"/>
            <a:ext cx="7452320" cy="642917"/>
          </a:xfrm>
        </p:spPr>
        <p:txBody>
          <a:bodyPr/>
          <a:lstStyle/>
          <a:p>
            <a:r>
              <a:rPr lang="ru-RU" dirty="0" smtClean="0"/>
              <a:t>Основные проблемы, вызовы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0572F-3788-4527-8CEA-7D46DF23D6D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7" name="Прямоугольник 16"/>
          <p:cNvSpPr/>
          <p:nvPr/>
        </p:nvSpPr>
        <p:spPr bwMode="auto">
          <a:xfrm>
            <a:off x="611560" y="1390872"/>
            <a:ext cx="8495504" cy="1822104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45720" numCol="1" rtlCol="0" anchor="t" anchorCtr="0" compatLnSpc="1">
            <a:prstTxWarp prst="textNoShape">
              <a:avLst/>
            </a:prstTxWarp>
          </a:bodyPr>
          <a:lstStyle/>
          <a:p>
            <a:pPr marL="180975" indent="-180975">
              <a:lnSpc>
                <a:spcPct val="85000"/>
              </a:lnSpc>
              <a:spcAft>
                <a:spcPts val="20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недостатки системы федерального лесного контроля (надзора)</a:t>
            </a:r>
          </a:p>
          <a:p>
            <a:pPr marL="180975" indent="-180975">
              <a:lnSpc>
                <a:spcPct val="85000"/>
              </a:lnSpc>
              <a:spcAft>
                <a:spcPts val="20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снижение численности лесной охраны </a:t>
            </a:r>
          </a:p>
          <a:p>
            <a:pPr marL="180975" indent="-180975">
              <a:lnSpc>
                <a:spcPct val="85000"/>
              </a:lnSpc>
              <a:spcAft>
                <a:spcPts val="20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разобщенность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лесопожарных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сил и средств</a:t>
            </a:r>
          </a:p>
          <a:p>
            <a:pPr marL="180975" indent="-180975">
              <a:lnSpc>
                <a:spcPct val="85000"/>
              </a:lnSpc>
              <a:spcAft>
                <a:spcPts val="20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разрыв системы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лесозащиты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marL="180975" indent="-180975">
              <a:lnSpc>
                <a:spcPct val="85000"/>
              </a:lnSpc>
              <a:spcAft>
                <a:spcPts val="20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низкое качество информации о лесах </a:t>
            </a:r>
          </a:p>
          <a:p>
            <a:pPr marL="180975" indent="-180975">
              <a:lnSpc>
                <a:spcPct val="85000"/>
              </a:lnSpc>
              <a:spcAft>
                <a:spcPts val="20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снижение уровня квалификации кадров </a:t>
            </a:r>
          </a:p>
          <a:p>
            <a:pPr marL="180975" indent="-180975">
              <a:lnSpc>
                <a:spcPct val="85000"/>
              </a:lnSpc>
              <a:spcAft>
                <a:spcPts val="20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недостаточный уровень материально-технического оснащения лесного хозяйства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467544" y="916905"/>
            <a:ext cx="8676456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700" b="0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Несовершенство системы лесоуправления</a:t>
            </a:r>
          </a:p>
        </p:txBody>
      </p:sp>
      <p:sp>
        <p:nvSpPr>
          <p:cNvPr id="29" name="Прямоугольник 28"/>
          <p:cNvSpPr/>
          <p:nvPr/>
        </p:nvSpPr>
        <p:spPr bwMode="auto">
          <a:xfrm>
            <a:off x="611560" y="3736840"/>
            <a:ext cx="8496920" cy="9162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45720" numCol="1" rtlCol="0" anchor="t" anchorCtr="0" compatLnSpc="1">
            <a:prstTxWarp prst="textNoShape">
              <a:avLst/>
            </a:prstTxWarp>
          </a:bodyPr>
          <a:lstStyle/>
          <a:p>
            <a:pPr marL="180975" indent="-180975">
              <a:lnSpc>
                <a:spcPct val="85000"/>
              </a:lnSpc>
              <a:spcAft>
                <a:spcPts val="20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низкая мотивация арендаторов к эффективному освоению лесов и развитию лесной инфраструктуры</a:t>
            </a:r>
          </a:p>
          <a:p>
            <a:pPr marL="180975" indent="-180975">
              <a:lnSpc>
                <a:spcPct val="85000"/>
              </a:lnSpc>
              <a:spcAft>
                <a:spcPts val="20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н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еэффективность экономического механизма освоения лесов</a:t>
            </a:r>
          </a:p>
          <a:p>
            <a:pPr marL="180975" indent="-180975">
              <a:lnSpc>
                <a:spcPct val="85000"/>
              </a:lnSpc>
              <a:spcAft>
                <a:spcPts val="20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недостаточное качество лесохозяйственных работ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755576" y="3363089"/>
            <a:ext cx="8316416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700" b="0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Недостаточная эффективность арендных отношений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395536" y="4747014"/>
            <a:ext cx="8748464" cy="353943"/>
          </a:xfrm>
          <a:prstGeom prst="rect">
            <a:avLst/>
          </a:prstGeom>
        </p:spPr>
        <p:txBody>
          <a:bodyPr wrap="square" lIns="36000" rIns="0">
            <a:spAutoFit/>
          </a:bodyPr>
          <a:lstStyle/>
          <a:p>
            <a:pPr algn="ctr"/>
            <a:r>
              <a:rPr lang="ru-RU" sz="1700" b="0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Негативные воздействия  на  леса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107504" y="908720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0" dirty="0" smtClean="0">
                <a:ln w="18415" cmpd="sng">
                  <a:noFill/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1</a:t>
            </a:r>
          </a:p>
        </p:txBody>
      </p:sp>
      <p:sp>
        <p:nvSpPr>
          <p:cNvPr id="25" name="Полилиния 24"/>
          <p:cNvSpPr/>
          <p:nvPr/>
        </p:nvSpPr>
        <p:spPr bwMode="auto">
          <a:xfrm flipV="1">
            <a:off x="107504" y="3068960"/>
            <a:ext cx="434313" cy="220566"/>
          </a:xfrm>
          <a:custGeom>
            <a:avLst/>
            <a:gdLst>
              <a:gd name="connsiteX0" fmla="*/ 0 w 432008"/>
              <a:gd name="connsiteY0" fmla="*/ 216004 h 432008"/>
              <a:gd name="connsiteX1" fmla="*/ 63266 w 432008"/>
              <a:gd name="connsiteY1" fmla="*/ 63266 h 432008"/>
              <a:gd name="connsiteX2" fmla="*/ 216004 w 432008"/>
              <a:gd name="connsiteY2" fmla="*/ 0 h 432008"/>
              <a:gd name="connsiteX3" fmla="*/ 368742 w 432008"/>
              <a:gd name="connsiteY3" fmla="*/ 63266 h 432008"/>
              <a:gd name="connsiteX4" fmla="*/ 432008 w 432008"/>
              <a:gd name="connsiteY4" fmla="*/ 216004 h 432008"/>
              <a:gd name="connsiteX5" fmla="*/ 368742 w 432008"/>
              <a:gd name="connsiteY5" fmla="*/ 368742 h 432008"/>
              <a:gd name="connsiteX6" fmla="*/ 216004 w 432008"/>
              <a:gd name="connsiteY6" fmla="*/ 432008 h 432008"/>
              <a:gd name="connsiteX7" fmla="*/ 63266 w 432008"/>
              <a:gd name="connsiteY7" fmla="*/ 368742 h 432008"/>
              <a:gd name="connsiteX8" fmla="*/ 0 w 432008"/>
              <a:gd name="connsiteY8" fmla="*/ 216004 h 432008"/>
              <a:gd name="connsiteX0" fmla="*/ 25456 w 457464"/>
              <a:gd name="connsiteY0" fmla="*/ 241460 h 457464"/>
              <a:gd name="connsiteX1" fmla="*/ 241460 w 457464"/>
              <a:gd name="connsiteY1" fmla="*/ 25456 h 457464"/>
              <a:gd name="connsiteX2" fmla="*/ 394198 w 457464"/>
              <a:gd name="connsiteY2" fmla="*/ 88722 h 457464"/>
              <a:gd name="connsiteX3" fmla="*/ 457464 w 457464"/>
              <a:gd name="connsiteY3" fmla="*/ 241460 h 457464"/>
              <a:gd name="connsiteX4" fmla="*/ 394198 w 457464"/>
              <a:gd name="connsiteY4" fmla="*/ 394198 h 457464"/>
              <a:gd name="connsiteX5" fmla="*/ 241460 w 457464"/>
              <a:gd name="connsiteY5" fmla="*/ 457464 h 457464"/>
              <a:gd name="connsiteX6" fmla="*/ 88722 w 457464"/>
              <a:gd name="connsiteY6" fmla="*/ 394198 h 457464"/>
              <a:gd name="connsiteX7" fmla="*/ 25456 w 457464"/>
              <a:gd name="connsiteY7" fmla="*/ 241460 h 457464"/>
              <a:gd name="connsiteX0" fmla="*/ 50913 w 491656"/>
              <a:gd name="connsiteY0" fmla="*/ 152738 h 368742"/>
              <a:gd name="connsiteX1" fmla="*/ 419655 w 491656"/>
              <a:gd name="connsiteY1" fmla="*/ 0 h 368742"/>
              <a:gd name="connsiteX2" fmla="*/ 482921 w 491656"/>
              <a:gd name="connsiteY2" fmla="*/ 152738 h 368742"/>
              <a:gd name="connsiteX3" fmla="*/ 419655 w 491656"/>
              <a:gd name="connsiteY3" fmla="*/ 305476 h 368742"/>
              <a:gd name="connsiteX4" fmla="*/ 266917 w 491656"/>
              <a:gd name="connsiteY4" fmla="*/ 368742 h 368742"/>
              <a:gd name="connsiteX5" fmla="*/ 114179 w 491656"/>
              <a:gd name="connsiteY5" fmla="*/ 305476 h 368742"/>
              <a:gd name="connsiteX6" fmla="*/ 50913 w 491656"/>
              <a:gd name="connsiteY6" fmla="*/ 152738 h 368742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0 h 216004"/>
              <a:gd name="connsiteX1" fmla="*/ 493465 w 554922"/>
              <a:gd name="connsiteY1" fmla="*/ 0 h 216004"/>
              <a:gd name="connsiteX2" fmla="*/ 430199 w 554922"/>
              <a:gd name="connsiteY2" fmla="*/ 152738 h 216004"/>
              <a:gd name="connsiteX3" fmla="*/ 277461 w 554922"/>
              <a:gd name="connsiteY3" fmla="*/ 216004 h 216004"/>
              <a:gd name="connsiteX4" fmla="*/ 124723 w 554922"/>
              <a:gd name="connsiteY4" fmla="*/ 152738 h 216004"/>
              <a:gd name="connsiteX5" fmla="*/ 61457 w 554922"/>
              <a:gd name="connsiteY5" fmla="*/ 0 h 216004"/>
              <a:gd name="connsiteX0" fmla="*/ 61457 w 495812"/>
              <a:gd name="connsiteY0" fmla="*/ 0 h 216004"/>
              <a:gd name="connsiteX1" fmla="*/ 493465 w 495812"/>
              <a:gd name="connsiteY1" fmla="*/ 0 h 216004"/>
              <a:gd name="connsiteX2" fmla="*/ 430199 w 495812"/>
              <a:gd name="connsiteY2" fmla="*/ 152738 h 216004"/>
              <a:gd name="connsiteX3" fmla="*/ 277461 w 495812"/>
              <a:gd name="connsiteY3" fmla="*/ 216004 h 216004"/>
              <a:gd name="connsiteX4" fmla="*/ 124723 w 495812"/>
              <a:gd name="connsiteY4" fmla="*/ 152738 h 216004"/>
              <a:gd name="connsiteX5" fmla="*/ 61457 w 495812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8236"/>
              <a:gd name="connsiteX1" fmla="*/ 468009 w 504010"/>
              <a:gd name="connsiteY1" fmla="*/ 0 h 218236"/>
              <a:gd name="connsiteX2" fmla="*/ 252005 w 504010"/>
              <a:gd name="connsiteY2" fmla="*/ 216004 h 218236"/>
              <a:gd name="connsiteX3" fmla="*/ 36001 w 504010"/>
              <a:gd name="connsiteY3" fmla="*/ 0 h 218236"/>
              <a:gd name="connsiteX0" fmla="*/ 36001 w 504010"/>
              <a:gd name="connsiteY0" fmla="*/ 0 h 223260"/>
              <a:gd name="connsiteX1" fmla="*/ 468009 w 504010"/>
              <a:gd name="connsiteY1" fmla="*/ 0 h 223260"/>
              <a:gd name="connsiteX2" fmla="*/ 252005 w 504010"/>
              <a:gd name="connsiteY2" fmla="*/ 216004 h 223260"/>
              <a:gd name="connsiteX3" fmla="*/ 36001 w 504010"/>
              <a:gd name="connsiteY3" fmla="*/ 0 h 223260"/>
              <a:gd name="connsiteX0" fmla="*/ 0 w 468009"/>
              <a:gd name="connsiteY0" fmla="*/ 0 h 223260"/>
              <a:gd name="connsiteX1" fmla="*/ 432008 w 468009"/>
              <a:gd name="connsiteY1" fmla="*/ 0 h 223260"/>
              <a:gd name="connsiteX2" fmla="*/ 216004 w 468009"/>
              <a:gd name="connsiteY2" fmla="*/ 216004 h 223260"/>
              <a:gd name="connsiteX3" fmla="*/ 0 w 468009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4313"/>
              <a:gd name="connsiteY0" fmla="*/ 0 h 223260"/>
              <a:gd name="connsiteX1" fmla="*/ 432008 w 434313"/>
              <a:gd name="connsiteY1" fmla="*/ 0 h 223260"/>
              <a:gd name="connsiteX2" fmla="*/ 216004 w 434313"/>
              <a:gd name="connsiteY2" fmla="*/ 216004 h 223260"/>
              <a:gd name="connsiteX3" fmla="*/ 0 w 434313"/>
              <a:gd name="connsiteY3" fmla="*/ 0 h 223260"/>
              <a:gd name="connsiteX0" fmla="*/ 0 w 434313"/>
              <a:gd name="connsiteY0" fmla="*/ 0 h 220566"/>
              <a:gd name="connsiteX1" fmla="*/ 432008 w 434313"/>
              <a:gd name="connsiteY1" fmla="*/ 0 h 220566"/>
              <a:gd name="connsiteX2" fmla="*/ 216004 w 434313"/>
              <a:gd name="connsiteY2" fmla="*/ 216004 h 220566"/>
              <a:gd name="connsiteX3" fmla="*/ 0 w 434313"/>
              <a:gd name="connsiteY3" fmla="*/ 0 h 220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4313" h="220566">
                <a:moveTo>
                  <a:pt x="0" y="0"/>
                </a:moveTo>
                <a:cubicBezTo>
                  <a:pt x="110545" y="1184"/>
                  <a:pt x="284007" y="1184"/>
                  <a:pt x="432008" y="0"/>
                </a:cubicBezTo>
                <a:cubicBezTo>
                  <a:pt x="434313" y="75539"/>
                  <a:pt x="356919" y="220566"/>
                  <a:pt x="216004" y="216004"/>
                </a:cubicBezTo>
                <a:cubicBezTo>
                  <a:pt x="63109" y="218236"/>
                  <a:pt x="893" y="127411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Полилиния 25"/>
          <p:cNvSpPr/>
          <p:nvPr/>
        </p:nvSpPr>
        <p:spPr bwMode="auto">
          <a:xfrm>
            <a:off x="107504" y="3645024"/>
            <a:ext cx="434313" cy="220566"/>
          </a:xfrm>
          <a:custGeom>
            <a:avLst/>
            <a:gdLst>
              <a:gd name="connsiteX0" fmla="*/ 0 w 432008"/>
              <a:gd name="connsiteY0" fmla="*/ 216004 h 432008"/>
              <a:gd name="connsiteX1" fmla="*/ 63266 w 432008"/>
              <a:gd name="connsiteY1" fmla="*/ 63266 h 432008"/>
              <a:gd name="connsiteX2" fmla="*/ 216004 w 432008"/>
              <a:gd name="connsiteY2" fmla="*/ 0 h 432008"/>
              <a:gd name="connsiteX3" fmla="*/ 368742 w 432008"/>
              <a:gd name="connsiteY3" fmla="*/ 63266 h 432008"/>
              <a:gd name="connsiteX4" fmla="*/ 432008 w 432008"/>
              <a:gd name="connsiteY4" fmla="*/ 216004 h 432008"/>
              <a:gd name="connsiteX5" fmla="*/ 368742 w 432008"/>
              <a:gd name="connsiteY5" fmla="*/ 368742 h 432008"/>
              <a:gd name="connsiteX6" fmla="*/ 216004 w 432008"/>
              <a:gd name="connsiteY6" fmla="*/ 432008 h 432008"/>
              <a:gd name="connsiteX7" fmla="*/ 63266 w 432008"/>
              <a:gd name="connsiteY7" fmla="*/ 368742 h 432008"/>
              <a:gd name="connsiteX8" fmla="*/ 0 w 432008"/>
              <a:gd name="connsiteY8" fmla="*/ 216004 h 432008"/>
              <a:gd name="connsiteX0" fmla="*/ 25456 w 457464"/>
              <a:gd name="connsiteY0" fmla="*/ 241460 h 457464"/>
              <a:gd name="connsiteX1" fmla="*/ 241460 w 457464"/>
              <a:gd name="connsiteY1" fmla="*/ 25456 h 457464"/>
              <a:gd name="connsiteX2" fmla="*/ 394198 w 457464"/>
              <a:gd name="connsiteY2" fmla="*/ 88722 h 457464"/>
              <a:gd name="connsiteX3" fmla="*/ 457464 w 457464"/>
              <a:gd name="connsiteY3" fmla="*/ 241460 h 457464"/>
              <a:gd name="connsiteX4" fmla="*/ 394198 w 457464"/>
              <a:gd name="connsiteY4" fmla="*/ 394198 h 457464"/>
              <a:gd name="connsiteX5" fmla="*/ 241460 w 457464"/>
              <a:gd name="connsiteY5" fmla="*/ 457464 h 457464"/>
              <a:gd name="connsiteX6" fmla="*/ 88722 w 457464"/>
              <a:gd name="connsiteY6" fmla="*/ 394198 h 457464"/>
              <a:gd name="connsiteX7" fmla="*/ 25456 w 457464"/>
              <a:gd name="connsiteY7" fmla="*/ 241460 h 457464"/>
              <a:gd name="connsiteX0" fmla="*/ 50913 w 491656"/>
              <a:gd name="connsiteY0" fmla="*/ 152738 h 368742"/>
              <a:gd name="connsiteX1" fmla="*/ 419655 w 491656"/>
              <a:gd name="connsiteY1" fmla="*/ 0 h 368742"/>
              <a:gd name="connsiteX2" fmla="*/ 482921 w 491656"/>
              <a:gd name="connsiteY2" fmla="*/ 152738 h 368742"/>
              <a:gd name="connsiteX3" fmla="*/ 419655 w 491656"/>
              <a:gd name="connsiteY3" fmla="*/ 305476 h 368742"/>
              <a:gd name="connsiteX4" fmla="*/ 266917 w 491656"/>
              <a:gd name="connsiteY4" fmla="*/ 368742 h 368742"/>
              <a:gd name="connsiteX5" fmla="*/ 114179 w 491656"/>
              <a:gd name="connsiteY5" fmla="*/ 305476 h 368742"/>
              <a:gd name="connsiteX6" fmla="*/ 50913 w 491656"/>
              <a:gd name="connsiteY6" fmla="*/ 152738 h 368742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0 h 216004"/>
              <a:gd name="connsiteX1" fmla="*/ 493465 w 554922"/>
              <a:gd name="connsiteY1" fmla="*/ 0 h 216004"/>
              <a:gd name="connsiteX2" fmla="*/ 430199 w 554922"/>
              <a:gd name="connsiteY2" fmla="*/ 152738 h 216004"/>
              <a:gd name="connsiteX3" fmla="*/ 277461 w 554922"/>
              <a:gd name="connsiteY3" fmla="*/ 216004 h 216004"/>
              <a:gd name="connsiteX4" fmla="*/ 124723 w 554922"/>
              <a:gd name="connsiteY4" fmla="*/ 152738 h 216004"/>
              <a:gd name="connsiteX5" fmla="*/ 61457 w 554922"/>
              <a:gd name="connsiteY5" fmla="*/ 0 h 216004"/>
              <a:gd name="connsiteX0" fmla="*/ 61457 w 495812"/>
              <a:gd name="connsiteY0" fmla="*/ 0 h 216004"/>
              <a:gd name="connsiteX1" fmla="*/ 493465 w 495812"/>
              <a:gd name="connsiteY1" fmla="*/ 0 h 216004"/>
              <a:gd name="connsiteX2" fmla="*/ 430199 w 495812"/>
              <a:gd name="connsiteY2" fmla="*/ 152738 h 216004"/>
              <a:gd name="connsiteX3" fmla="*/ 277461 w 495812"/>
              <a:gd name="connsiteY3" fmla="*/ 216004 h 216004"/>
              <a:gd name="connsiteX4" fmla="*/ 124723 w 495812"/>
              <a:gd name="connsiteY4" fmla="*/ 152738 h 216004"/>
              <a:gd name="connsiteX5" fmla="*/ 61457 w 495812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8236"/>
              <a:gd name="connsiteX1" fmla="*/ 468009 w 504010"/>
              <a:gd name="connsiteY1" fmla="*/ 0 h 218236"/>
              <a:gd name="connsiteX2" fmla="*/ 252005 w 504010"/>
              <a:gd name="connsiteY2" fmla="*/ 216004 h 218236"/>
              <a:gd name="connsiteX3" fmla="*/ 36001 w 504010"/>
              <a:gd name="connsiteY3" fmla="*/ 0 h 218236"/>
              <a:gd name="connsiteX0" fmla="*/ 36001 w 504010"/>
              <a:gd name="connsiteY0" fmla="*/ 0 h 223260"/>
              <a:gd name="connsiteX1" fmla="*/ 468009 w 504010"/>
              <a:gd name="connsiteY1" fmla="*/ 0 h 223260"/>
              <a:gd name="connsiteX2" fmla="*/ 252005 w 504010"/>
              <a:gd name="connsiteY2" fmla="*/ 216004 h 223260"/>
              <a:gd name="connsiteX3" fmla="*/ 36001 w 504010"/>
              <a:gd name="connsiteY3" fmla="*/ 0 h 223260"/>
              <a:gd name="connsiteX0" fmla="*/ 0 w 468009"/>
              <a:gd name="connsiteY0" fmla="*/ 0 h 223260"/>
              <a:gd name="connsiteX1" fmla="*/ 432008 w 468009"/>
              <a:gd name="connsiteY1" fmla="*/ 0 h 223260"/>
              <a:gd name="connsiteX2" fmla="*/ 216004 w 468009"/>
              <a:gd name="connsiteY2" fmla="*/ 216004 h 223260"/>
              <a:gd name="connsiteX3" fmla="*/ 0 w 468009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4313"/>
              <a:gd name="connsiteY0" fmla="*/ 0 h 223260"/>
              <a:gd name="connsiteX1" fmla="*/ 432008 w 434313"/>
              <a:gd name="connsiteY1" fmla="*/ 0 h 223260"/>
              <a:gd name="connsiteX2" fmla="*/ 216004 w 434313"/>
              <a:gd name="connsiteY2" fmla="*/ 216004 h 223260"/>
              <a:gd name="connsiteX3" fmla="*/ 0 w 434313"/>
              <a:gd name="connsiteY3" fmla="*/ 0 h 223260"/>
              <a:gd name="connsiteX0" fmla="*/ 0 w 434313"/>
              <a:gd name="connsiteY0" fmla="*/ 0 h 220566"/>
              <a:gd name="connsiteX1" fmla="*/ 432008 w 434313"/>
              <a:gd name="connsiteY1" fmla="*/ 0 h 220566"/>
              <a:gd name="connsiteX2" fmla="*/ 216004 w 434313"/>
              <a:gd name="connsiteY2" fmla="*/ 216004 h 220566"/>
              <a:gd name="connsiteX3" fmla="*/ 0 w 434313"/>
              <a:gd name="connsiteY3" fmla="*/ 0 h 220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4313" h="220566">
                <a:moveTo>
                  <a:pt x="0" y="0"/>
                </a:moveTo>
                <a:cubicBezTo>
                  <a:pt x="110545" y="1184"/>
                  <a:pt x="284007" y="1184"/>
                  <a:pt x="432008" y="0"/>
                </a:cubicBezTo>
                <a:cubicBezTo>
                  <a:pt x="434313" y="75539"/>
                  <a:pt x="356919" y="220566"/>
                  <a:pt x="216004" y="216004"/>
                </a:cubicBezTo>
                <a:cubicBezTo>
                  <a:pt x="63109" y="218236"/>
                  <a:pt x="893" y="127411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22389" y="3284984"/>
            <a:ext cx="4320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0" dirty="0" smtClean="0">
                <a:ln w="18415" cmpd="sng">
                  <a:noFill/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2</a:t>
            </a:r>
          </a:p>
        </p:txBody>
      </p:sp>
      <p:sp>
        <p:nvSpPr>
          <p:cNvPr id="27" name="Полилиния 26"/>
          <p:cNvSpPr/>
          <p:nvPr/>
        </p:nvSpPr>
        <p:spPr bwMode="auto">
          <a:xfrm flipV="1">
            <a:off x="105239" y="4504578"/>
            <a:ext cx="434313" cy="220566"/>
          </a:xfrm>
          <a:custGeom>
            <a:avLst/>
            <a:gdLst>
              <a:gd name="connsiteX0" fmla="*/ 0 w 432008"/>
              <a:gd name="connsiteY0" fmla="*/ 216004 h 432008"/>
              <a:gd name="connsiteX1" fmla="*/ 63266 w 432008"/>
              <a:gd name="connsiteY1" fmla="*/ 63266 h 432008"/>
              <a:gd name="connsiteX2" fmla="*/ 216004 w 432008"/>
              <a:gd name="connsiteY2" fmla="*/ 0 h 432008"/>
              <a:gd name="connsiteX3" fmla="*/ 368742 w 432008"/>
              <a:gd name="connsiteY3" fmla="*/ 63266 h 432008"/>
              <a:gd name="connsiteX4" fmla="*/ 432008 w 432008"/>
              <a:gd name="connsiteY4" fmla="*/ 216004 h 432008"/>
              <a:gd name="connsiteX5" fmla="*/ 368742 w 432008"/>
              <a:gd name="connsiteY5" fmla="*/ 368742 h 432008"/>
              <a:gd name="connsiteX6" fmla="*/ 216004 w 432008"/>
              <a:gd name="connsiteY6" fmla="*/ 432008 h 432008"/>
              <a:gd name="connsiteX7" fmla="*/ 63266 w 432008"/>
              <a:gd name="connsiteY7" fmla="*/ 368742 h 432008"/>
              <a:gd name="connsiteX8" fmla="*/ 0 w 432008"/>
              <a:gd name="connsiteY8" fmla="*/ 216004 h 432008"/>
              <a:gd name="connsiteX0" fmla="*/ 25456 w 457464"/>
              <a:gd name="connsiteY0" fmla="*/ 241460 h 457464"/>
              <a:gd name="connsiteX1" fmla="*/ 241460 w 457464"/>
              <a:gd name="connsiteY1" fmla="*/ 25456 h 457464"/>
              <a:gd name="connsiteX2" fmla="*/ 394198 w 457464"/>
              <a:gd name="connsiteY2" fmla="*/ 88722 h 457464"/>
              <a:gd name="connsiteX3" fmla="*/ 457464 w 457464"/>
              <a:gd name="connsiteY3" fmla="*/ 241460 h 457464"/>
              <a:gd name="connsiteX4" fmla="*/ 394198 w 457464"/>
              <a:gd name="connsiteY4" fmla="*/ 394198 h 457464"/>
              <a:gd name="connsiteX5" fmla="*/ 241460 w 457464"/>
              <a:gd name="connsiteY5" fmla="*/ 457464 h 457464"/>
              <a:gd name="connsiteX6" fmla="*/ 88722 w 457464"/>
              <a:gd name="connsiteY6" fmla="*/ 394198 h 457464"/>
              <a:gd name="connsiteX7" fmla="*/ 25456 w 457464"/>
              <a:gd name="connsiteY7" fmla="*/ 241460 h 457464"/>
              <a:gd name="connsiteX0" fmla="*/ 50913 w 491656"/>
              <a:gd name="connsiteY0" fmla="*/ 152738 h 368742"/>
              <a:gd name="connsiteX1" fmla="*/ 419655 w 491656"/>
              <a:gd name="connsiteY1" fmla="*/ 0 h 368742"/>
              <a:gd name="connsiteX2" fmla="*/ 482921 w 491656"/>
              <a:gd name="connsiteY2" fmla="*/ 152738 h 368742"/>
              <a:gd name="connsiteX3" fmla="*/ 419655 w 491656"/>
              <a:gd name="connsiteY3" fmla="*/ 305476 h 368742"/>
              <a:gd name="connsiteX4" fmla="*/ 266917 w 491656"/>
              <a:gd name="connsiteY4" fmla="*/ 368742 h 368742"/>
              <a:gd name="connsiteX5" fmla="*/ 114179 w 491656"/>
              <a:gd name="connsiteY5" fmla="*/ 305476 h 368742"/>
              <a:gd name="connsiteX6" fmla="*/ 50913 w 491656"/>
              <a:gd name="connsiteY6" fmla="*/ 152738 h 368742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0 h 216004"/>
              <a:gd name="connsiteX1" fmla="*/ 493465 w 554922"/>
              <a:gd name="connsiteY1" fmla="*/ 0 h 216004"/>
              <a:gd name="connsiteX2" fmla="*/ 430199 w 554922"/>
              <a:gd name="connsiteY2" fmla="*/ 152738 h 216004"/>
              <a:gd name="connsiteX3" fmla="*/ 277461 w 554922"/>
              <a:gd name="connsiteY3" fmla="*/ 216004 h 216004"/>
              <a:gd name="connsiteX4" fmla="*/ 124723 w 554922"/>
              <a:gd name="connsiteY4" fmla="*/ 152738 h 216004"/>
              <a:gd name="connsiteX5" fmla="*/ 61457 w 554922"/>
              <a:gd name="connsiteY5" fmla="*/ 0 h 216004"/>
              <a:gd name="connsiteX0" fmla="*/ 61457 w 495812"/>
              <a:gd name="connsiteY0" fmla="*/ 0 h 216004"/>
              <a:gd name="connsiteX1" fmla="*/ 493465 w 495812"/>
              <a:gd name="connsiteY1" fmla="*/ 0 h 216004"/>
              <a:gd name="connsiteX2" fmla="*/ 430199 w 495812"/>
              <a:gd name="connsiteY2" fmla="*/ 152738 h 216004"/>
              <a:gd name="connsiteX3" fmla="*/ 277461 w 495812"/>
              <a:gd name="connsiteY3" fmla="*/ 216004 h 216004"/>
              <a:gd name="connsiteX4" fmla="*/ 124723 w 495812"/>
              <a:gd name="connsiteY4" fmla="*/ 152738 h 216004"/>
              <a:gd name="connsiteX5" fmla="*/ 61457 w 495812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8236"/>
              <a:gd name="connsiteX1" fmla="*/ 468009 w 504010"/>
              <a:gd name="connsiteY1" fmla="*/ 0 h 218236"/>
              <a:gd name="connsiteX2" fmla="*/ 252005 w 504010"/>
              <a:gd name="connsiteY2" fmla="*/ 216004 h 218236"/>
              <a:gd name="connsiteX3" fmla="*/ 36001 w 504010"/>
              <a:gd name="connsiteY3" fmla="*/ 0 h 218236"/>
              <a:gd name="connsiteX0" fmla="*/ 36001 w 504010"/>
              <a:gd name="connsiteY0" fmla="*/ 0 h 223260"/>
              <a:gd name="connsiteX1" fmla="*/ 468009 w 504010"/>
              <a:gd name="connsiteY1" fmla="*/ 0 h 223260"/>
              <a:gd name="connsiteX2" fmla="*/ 252005 w 504010"/>
              <a:gd name="connsiteY2" fmla="*/ 216004 h 223260"/>
              <a:gd name="connsiteX3" fmla="*/ 36001 w 504010"/>
              <a:gd name="connsiteY3" fmla="*/ 0 h 223260"/>
              <a:gd name="connsiteX0" fmla="*/ 0 w 468009"/>
              <a:gd name="connsiteY0" fmla="*/ 0 h 223260"/>
              <a:gd name="connsiteX1" fmla="*/ 432008 w 468009"/>
              <a:gd name="connsiteY1" fmla="*/ 0 h 223260"/>
              <a:gd name="connsiteX2" fmla="*/ 216004 w 468009"/>
              <a:gd name="connsiteY2" fmla="*/ 216004 h 223260"/>
              <a:gd name="connsiteX3" fmla="*/ 0 w 468009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4313"/>
              <a:gd name="connsiteY0" fmla="*/ 0 h 223260"/>
              <a:gd name="connsiteX1" fmla="*/ 432008 w 434313"/>
              <a:gd name="connsiteY1" fmla="*/ 0 h 223260"/>
              <a:gd name="connsiteX2" fmla="*/ 216004 w 434313"/>
              <a:gd name="connsiteY2" fmla="*/ 216004 h 223260"/>
              <a:gd name="connsiteX3" fmla="*/ 0 w 434313"/>
              <a:gd name="connsiteY3" fmla="*/ 0 h 223260"/>
              <a:gd name="connsiteX0" fmla="*/ 0 w 434313"/>
              <a:gd name="connsiteY0" fmla="*/ 0 h 220566"/>
              <a:gd name="connsiteX1" fmla="*/ 432008 w 434313"/>
              <a:gd name="connsiteY1" fmla="*/ 0 h 220566"/>
              <a:gd name="connsiteX2" fmla="*/ 216004 w 434313"/>
              <a:gd name="connsiteY2" fmla="*/ 216004 h 220566"/>
              <a:gd name="connsiteX3" fmla="*/ 0 w 434313"/>
              <a:gd name="connsiteY3" fmla="*/ 0 h 220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4313" h="220566">
                <a:moveTo>
                  <a:pt x="0" y="0"/>
                </a:moveTo>
                <a:cubicBezTo>
                  <a:pt x="110545" y="1184"/>
                  <a:pt x="284007" y="1184"/>
                  <a:pt x="432008" y="0"/>
                </a:cubicBezTo>
                <a:cubicBezTo>
                  <a:pt x="434313" y="75539"/>
                  <a:pt x="356919" y="220566"/>
                  <a:pt x="216004" y="216004"/>
                </a:cubicBezTo>
                <a:cubicBezTo>
                  <a:pt x="63109" y="218236"/>
                  <a:pt x="893" y="127411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Полилиния 27"/>
          <p:cNvSpPr/>
          <p:nvPr/>
        </p:nvSpPr>
        <p:spPr bwMode="auto">
          <a:xfrm>
            <a:off x="107504" y="5013176"/>
            <a:ext cx="434313" cy="220566"/>
          </a:xfrm>
          <a:custGeom>
            <a:avLst/>
            <a:gdLst>
              <a:gd name="connsiteX0" fmla="*/ 0 w 432008"/>
              <a:gd name="connsiteY0" fmla="*/ 216004 h 432008"/>
              <a:gd name="connsiteX1" fmla="*/ 63266 w 432008"/>
              <a:gd name="connsiteY1" fmla="*/ 63266 h 432008"/>
              <a:gd name="connsiteX2" fmla="*/ 216004 w 432008"/>
              <a:gd name="connsiteY2" fmla="*/ 0 h 432008"/>
              <a:gd name="connsiteX3" fmla="*/ 368742 w 432008"/>
              <a:gd name="connsiteY3" fmla="*/ 63266 h 432008"/>
              <a:gd name="connsiteX4" fmla="*/ 432008 w 432008"/>
              <a:gd name="connsiteY4" fmla="*/ 216004 h 432008"/>
              <a:gd name="connsiteX5" fmla="*/ 368742 w 432008"/>
              <a:gd name="connsiteY5" fmla="*/ 368742 h 432008"/>
              <a:gd name="connsiteX6" fmla="*/ 216004 w 432008"/>
              <a:gd name="connsiteY6" fmla="*/ 432008 h 432008"/>
              <a:gd name="connsiteX7" fmla="*/ 63266 w 432008"/>
              <a:gd name="connsiteY7" fmla="*/ 368742 h 432008"/>
              <a:gd name="connsiteX8" fmla="*/ 0 w 432008"/>
              <a:gd name="connsiteY8" fmla="*/ 216004 h 432008"/>
              <a:gd name="connsiteX0" fmla="*/ 25456 w 457464"/>
              <a:gd name="connsiteY0" fmla="*/ 241460 h 457464"/>
              <a:gd name="connsiteX1" fmla="*/ 241460 w 457464"/>
              <a:gd name="connsiteY1" fmla="*/ 25456 h 457464"/>
              <a:gd name="connsiteX2" fmla="*/ 394198 w 457464"/>
              <a:gd name="connsiteY2" fmla="*/ 88722 h 457464"/>
              <a:gd name="connsiteX3" fmla="*/ 457464 w 457464"/>
              <a:gd name="connsiteY3" fmla="*/ 241460 h 457464"/>
              <a:gd name="connsiteX4" fmla="*/ 394198 w 457464"/>
              <a:gd name="connsiteY4" fmla="*/ 394198 h 457464"/>
              <a:gd name="connsiteX5" fmla="*/ 241460 w 457464"/>
              <a:gd name="connsiteY5" fmla="*/ 457464 h 457464"/>
              <a:gd name="connsiteX6" fmla="*/ 88722 w 457464"/>
              <a:gd name="connsiteY6" fmla="*/ 394198 h 457464"/>
              <a:gd name="connsiteX7" fmla="*/ 25456 w 457464"/>
              <a:gd name="connsiteY7" fmla="*/ 241460 h 457464"/>
              <a:gd name="connsiteX0" fmla="*/ 50913 w 491656"/>
              <a:gd name="connsiteY0" fmla="*/ 152738 h 368742"/>
              <a:gd name="connsiteX1" fmla="*/ 419655 w 491656"/>
              <a:gd name="connsiteY1" fmla="*/ 0 h 368742"/>
              <a:gd name="connsiteX2" fmla="*/ 482921 w 491656"/>
              <a:gd name="connsiteY2" fmla="*/ 152738 h 368742"/>
              <a:gd name="connsiteX3" fmla="*/ 419655 w 491656"/>
              <a:gd name="connsiteY3" fmla="*/ 305476 h 368742"/>
              <a:gd name="connsiteX4" fmla="*/ 266917 w 491656"/>
              <a:gd name="connsiteY4" fmla="*/ 368742 h 368742"/>
              <a:gd name="connsiteX5" fmla="*/ 114179 w 491656"/>
              <a:gd name="connsiteY5" fmla="*/ 305476 h 368742"/>
              <a:gd name="connsiteX6" fmla="*/ 50913 w 491656"/>
              <a:gd name="connsiteY6" fmla="*/ 152738 h 368742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0 h 216004"/>
              <a:gd name="connsiteX1" fmla="*/ 493465 w 554922"/>
              <a:gd name="connsiteY1" fmla="*/ 0 h 216004"/>
              <a:gd name="connsiteX2" fmla="*/ 430199 w 554922"/>
              <a:gd name="connsiteY2" fmla="*/ 152738 h 216004"/>
              <a:gd name="connsiteX3" fmla="*/ 277461 w 554922"/>
              <a:gd name="connsiteY3" fmla="*/ 216004 h 216004"/>
              <a:gd name="connsiteX4" fmla="*/ 124723 w 554922"/>
              <a:gd name="connsiteY4" fmla="*/ 152738 h 216004"/>
              <a:gd name="connsiteX5" fmla="*/ 61457 w 554922"/>
              <a:gd name="connsiteY5" fmla="*/ 0 h 216004"/>
              <a:gd name="connsiteX0" fmla="*/ 61457 w 495812"/>
              <a:gd name="connsiteY0" fmla="*/ 0 h 216004"/>
              <a:gd name="connsiteX1" fmla="*/ 493465 w 495812"/>
              <a:gd name="connsiteY1" fmla="*/ 0 h 216004"/>
              <a:gd name="connsiteX2" fmla="*/ 430199 w 495812"/>
              <a:gd name="connsiteY2" fmla="*/ 152738 h 216004"/>
              <a:gd name="connsiteX3" fmla="*/ 277461 w 495812"/>
              <a:gd name="connsiteY3" fmla="*/ 216004 h 216004"/>
              <a:gd name="connsiteX4" fmla="*/ 124723 w 495812"/>
              <a:gd name="connsiteY4" fmla="*/ 152738 h 216004"/>
              <a:gd name="connsiteX5" fmla="*/ 61457 w 495812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8236"/>
              <a:gd name="connsiteX1" fmla="*/ 468009 w 504010"/>
              <a:gd name="connsiteY1" fmla="*/ 0 h 218236"/>
              <a:gd name="connsiteX2" fmla="*/ 252005 w 504010"/>
              <a:gd name="connsiteY2" fmla="*/ 216004 h 218236"/>
              <a:gd name="connsiteX3" fmla="*/ 36001 w 504010"/>
              <a:gd name="connsiteY3" fmla="*/ 0 h 218236"/>
              <a:gd name="connsiteX0" fmla="*/ 36001 w 504010"/>
              <a:gd name="connsiteY0" fmla="*/ 0 h 223260"/>
              <a:gd name="connsiteX1" fmla="*/ 468009 w 504010"/>
              <a:gd name="connsiteY1" fmla="*/ 0 h 223260"/>
              <a:gd name="connsiteX2" fmla="*/ 252005 w 504010"/>
              <a:gd name="connsiteY2" fmla="*/ 216004 h 223260"/>
              <a:gd name="connsiteX3" fmla="*/ 36001 w 504010"/>
              <a:gd name="connsiteY3" fmla="*/ 0 h 223260"/>
              <a:gd name="connsiteX0" fmla="*/ 0 w 468009"/>
              <a:gd name="connsiteY0" fmla="*/ 0 h 223260"/>
              <a:gd name="connsiteX1" fmla="*/ 432008 w 468009"/>
              <a:gd name="connsiteY1" fmla="*/ 0 h 223260"/>
              <a:gd name="connsiteX2" fmla="*/ 216004 w 468009"/>
              <a:gd name="connsiteY2" fmla="*/ 216004 h 223260"/>
              <a:gd name="connsiteX3" fmla="*/ 0 w 468009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4313"/>
              <a:gd name="connsiteY0" fmla="*/ 0 h 223260"/>
              <a:gd name="connsiteX1" fmla="*/ 432008 w 434313"/>
              <a:gd name="connsiteY1" fmla="*/ 0 h 223260"/>
              <a:gd name="connsiteX2" fmla="*/ 216004 w 434313"/>
              <a:gd name="connsiteY2" fmla="*/ 216004 h 223260"/>
              <a:gd name="connsiteX3" fmla="*/ 0 w 434313"/>
              <a:gd name="connsiteY3" fmla="*/ 0 h 223260"/>
              <a:gd name="connsiteX0" fmla="*/ 0 w 434313"/>
              <a:gd name="connsiteY0" fmla="*/ 0 h 220566"/>
              <a:gd name="connsiteX1" fmla="*/ 432008 w 434313"/>
              <a:gd name="connsiteY1" fmla="*/ 0 h 220566"/>
              <a:gd name="connsiteX2" fmla="*/ 216004 w 434313"/>
              <a:gd name="connsiteY2" fmla="*/ 216004 h 220566"/>
              <a:gd name="connsiteX3" fmla="*/ 0 w 434313"/>
              <a:gd name="connsiteY3" fmla="*/ 0 h 220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4313" h="220566">
                <a:moveTo>
                  <a:pt x="0" y="0"/>
                </a:moveTo>
                <a:cubicBezTo>
                  <a:pt x="110545" y="1184"/>
                  <a:pt x="284007" y="1184"/>
                  <a:pt x="432008" y="0"/>
                </a:cubicBezTo>
                <a:cubicBezTo>
                  <a:pt x="434313" y="75539"/>
                  <a:pt x="356919" y="220566"/>
                  <a:pt x="216004" y="216004"/>
                </a:cubicBezTo>
                <a:cubicBezTo>
                  <a:pt x="63109" y="218236"/>
                  <a:pt x="893" y="127411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122389" y="4653136"/>
            <a:ext cx="3898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0" dirty="0" smtClean="0">
                <a:ln w="18415" cmpd="sng">
                  <a:noFill/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3</a:t>
            </a:r>
          </a:p>
        </p:txBody>
      </p:sp>
      <p:sp>
        <p:nvSpPr>
          <p:cNvPr id="32" name="Полилиния 31"/>
          <p:cNvSpPr/>
          <p:nvPr/>
        </p:nvSpPr>
        <p:spPr bwMode="auto">
          <a:xfrm flipV="1">
            <a:off x="107504" y="6448794"/>
            <a:ext cx="434313" cy="220566"/>
          </a:xfrm>
          <a:custGeom>
            <a:avLst/>
            <a:gdLst>
              <a:gd name="connsiteX0" fmla="*/ 0 w 432008"/>
              <a:gd name="connsiteY0" fmla="*/ 216004 h 432008"/>
              <a:gd name="connsiteX1" fmla="*/ 63266 w 432008"/>
              <a:gd name="connsiteY1" fmla="*/ 63266 h 432008"/>
              <a:gd name="connsiteX2" fmla="*/ 216004 w 432008"/>
              <a:gd name="connsiteY2" fmla="*/ 0 h 432008"/>
              <a:gd name="connsiteX3" fmla="*/ 368742 w 432008"/>
              <a:gd name="connsiteY3" fmla="*/ 63266 h 432008"/>
              <a:gd name="connsiteX4" fmla="*/ 432008 w 432008"/>
              <a:gd name="connsiteY4" fmla="*/ 216004 h 432008"/>
              <a:gd name="connsiteX5" fmla="*/ 368742 w 432008"/>
              <a:gd name="connsiteY5" fmla="*/ 368742 h 432008"/>
              <a:gd name="connsiteX6" fmla="*/ 216004 w 432008"/>
              <a:gd name="connsiteY6" fmla="*/ 432008 h 432008"/>
              <a:gd name="connsiteX7" fmla="*/ 63266 w 432008"/>
              <a:gd name="connsiteY7" fmla="*/ 368742 h 432008"/>
              <a:gd name="connsiteX8" fmla="*/ 0 w 432008"/>
              <a:gd name="connsiteY8" fmla="*/ 216004 h 432008"/>
              <a:gd name="connsiteX0" fmla="*/ 25456 w 457464"/>
              <a:gd name="connsiteY0" fmla="*/ 241460 h 457464"/>
              <a:gd name="connsiteX1" fmla="*/ 241460 w 457464"/>
              <a:gd name="connsiteY1" fmla="*/ 25456 h 457464"/>
              <a:gd name="connsiteX2" fmla="*/ 394198 w 457464"/>
              <a:gd name="connsiteY2" fmla="*/ 88722 h 457464"/>
              <a:gd name="connsiteX3" fmla="*/ 457464 w 457464"/>
              <a:gd name="connsiteY3" fmla="*/ 241460 h 457464"/>
              <a:gd name="connsiteX4" fmla="*/ 394198 w 457464"/>
              <a:gd name="connsiteY4" fmla="*/ 394198 h 457464"/>
              <a:gd name="connsiteX5" fmla="*/ 241460 w 457464"/>
              <a:gd name="connsiteY5" fmla="*/ 457464 h 457464"/>
              <a:gd name="connsiteX6" fmla="*/ 88722 w 457464"/>
              <a:gd name="connsiteY6" fmla="*/ 394198 h 457464"/>
              <a:gd name="connsiteX7" fmla="*/ 25456 w 457464"/>
              <a:gd name="connsiteY7" fmla="*/ 241460 h 457464"/>
              <a:gd name="connsiteX0" fmla="*/ 50913 w 491656"/>
              <a:gd name="connsiteY0" fmla="*/ 152738 h 368742"/>
              <a:gd name="connsiteX1" fmla="*/ 419655 w 491656"/>
              <a:gd name="connsiteY1" fmla="*/ 0 h 368742"/>
              <a:gd name="connsiteX2" fmla="*/ 482921 w 491656"/>
              <a:gd name="connsiteY2" fmla="*/ 152738 h 368742"/>
              <a:gd name="connsiteX3" fmla="*/ 419655 w 491656"/>
              <a:gd name="connsiteY3" fmla="*/ 305476 h 368742"/>
              <a:gd name="connsiteX4" fmla="*/ 266917 w 491656"/>
              <a:gd name="connsiteY4" fmla="*/ 368742 h 368742"/>
              <a:gd name="connsiteX5" fmla="*/ 114179 w 491656"/>
              <a:gd name="connsiteY5" fmla="*/ 305476 h 368742"/>
              <a:gd name="connsiteX6" fmla="*/ 50913 w 491656"/>
              <a:gd name="connsiteY6" fmla="*/ 152738 h 368742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0 h 216004"/>
              <a:gd name="connsiteX1" fmla="*/ 493465 w 554922"/>
              <a:gd name="connsiteY1" fmla="*/ 0 h 216004"/>
              <a:gd name="connsiteX2" fmla="*/ 430199 w 554922"/>
              <a:gd name="connsiteY2" fmla="*/ 152738 h 216004"/>
              <a:gd name="connsiteX3" fmla="*/ 277461 w 554922"/>
              <a:gd name="connsiteY3" fmla="*/ 216004 h 216004"/>
              <a:gd name="connsiteX4" fmla="*/ 124723 w 554922"/>
              <a:gd name="connsiteY4" fmla="*/ 152738 h 216004"/>
              <a:gd name="connsiteX5" fmla="*/ 61457 w 554922"/>
              <a:gd name="connsiteY5" fmla="*/ 0 h 216004"/>
              <a:gd name="connsiteX0" fmla="*/ 61457 w 495812"/>
              <a:gd name="connsiteY0" fmla="*/ 0 h 216004"/>
              <a:gd name="connsiteX1" fmla="*/ 493465 w 495812"/>
              <a:gd name="connsiteY1" fmla="*/ 0 h 216004"/>
              <a:gd name="connsiteX2" fmla="*/ 430199 w 495812"/>
              <a:gd name="connsiteY2" fmla="*/ 152738 h 216004"/>
              <a:gd name="connsiteX3" fmla="*/ 277461 w 495812"/>
              <a:gd name="connsiteY3" fmla="*/ 216004 h 216004"/>
              <a:gd name="connsiteX4" fmla="*/ 124723 w 495812"/>
              <a:gd name="connsiteY4" fmla="*/ 152738 h 216004"/>
              <a:gd name="connsiteX5" fmla="*/ 61457 w 495812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8236"/>
              <a:gd name="connsiteX1" fmla="*/ 468009 w 504010"/>
              <a:gd name="connsiteY1" fmla="*/ 0 h 218236"/>
              <a:gd name="connsiteX2" fmla="*/ 252005 w 504010"/>
              <a:gd name="connsiteY2" fmla="*/ 216004 h 218236"/>
              <a:gd name="connsiteX3" fmla="*/ 36001 w 504010"/>
              <a:gd name="connsiteY3" fmla="*/ 0 h 218236"/>
              <a:gd name="connsiteX0" fmla="*/ 36001 w 504010"/>
              <a:gd name="connsiteY0" fmla="*/ 0 h 223260"/>
              <a:gd name="connsiteX1" fmla="*/ 468009 w 504010"/>
              <a:gd name="connsiteY1" fmla="*/ 0 h 223260"/>
              <a:gd name="connsiteX2" fmla="*/ 252005 w 504010"/>
              <a:gd name="connsiteY2" fmla="*/ 216004 h 223260"/>
              <a:gd name="connsiteX3" fmla="*/ 36001 w 504010"/>
              <a:gd name="connsiteY3" fmla="*/ 0 h 223260"/>
              <a:gd name="connsiteX0" fmla="*/ 0 w 468009"/>
              <a:gd name="connsiteY0" fmla="*/ 0 h 223260"/>
              <a:gd name="connsiteX1" fmla="*/ 432008 w 468009"/>
              <a:gd name="connsiteY1" fmla="*/ 0 h 223260"/>
              <a:gd name="connsiteX2" fmla="*/ 216004 w 468009"/>
              <a:gd name="connsiteY2" fmla="*/ 216004 h 223260"/>
              <a:gd name="connsiteX3" fmla="*/ 0 w 468009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4313"/>
              <a:gd name="connsiteY0" fmla="*/ 0 h 223260"/>
              <a:gd name="connsiteX1" fmla="*/ 432008 w 434313"/>
              <a:gd name="connsiteY1" fmla="*/ 0 h 223260"/>
              <a:gd name="connsiteX2" fmla="*/ 216004 w 434313"/>
              <a:gd name="connsiteY2" fmla="*/ 216004 h 223260"/>
              <a:gd name="connsiteX3" fmla="*/ 0 w 434313"/>
              <a:gd name="connsiteY3" fmla="*/ 0 h 223260"/>
              <a:gd name="connsiteX0" fmla="*/ 0 w 434313"/>
              <a:gd name="connsiteY0" fmla="*/ 0 h 220566"/>
              <a:gd name="connsiteX1" fmla="*/ 432008 w 434313"/>
              <a:gd name="connsiteY1" fmla="*/ 0 h 220566"/>
              <a:gd name="connsiteX2" fmla="*/ 216004 w 434313"/>
              <a:gd name="connsiteY2" fmla="*/ 216004 h 220566"/>
              <a:gd name="connsiteX3" fmla="*/ 0 w 434313"/>
              <a:gd name="connsiteY3" fmla="*/ 0 h 220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4313" h="220566">
                <a:moveTo>
                  <a:pt x="0" y="0"/>
                </a:moveTo>
                <a:cubicBezTo>
                  <a:pt x="110545" y="1184"/>
                  <a:pt x="284007" y="1184"/>
                  <a:pt x="432008" y="0"/>
                </a:cubicBezTo>
                <a:cubicBezTo>
                  <a:pt x="434313" y="75539"/>
                  <a:pt x="356919" y="220566"/>
                  <a:pt x="216004" y="216004"/>
                </a:cubicBezTo>
                <a:cubicBezTo>
                  <a:pt x="63109" y="218236"/>
                  <a:pt x="893" y="127411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9" name="Rectangle 5" descr="Светлый диагональный 2"/>
          <p:cNvSpPr>
            <a:spLocks noChangeArrowheads="1"/>
          </p:cNvSpPr>
          <p:nvPr/>
        </p:nvSpPr>
        <p:spPr bwMode="auto">
          <a:xfrm>
            <a:off x="0" y="4020586"/>
            <a:ext cx="9144000" cy="1420096"/>
          </a:xfrm>
          <a:prstGeom prst="rect">
            <a:avLst/>
          </a:prstGeom>
          <a:pattFill prst="ltUpDiag">
            <a:fgClr>
              <a:srgbClr val="1F497D"/>
            </a:fgClr>
            <a:bgClr>
              <a:srgbClr val="4F81BD"/>
            </a:bgClr>
          </a:patt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8" name="Rectangle 4" descr="Светлый диагональный 2"/>
          <p:cNvSpPr>
            <a:spLocks noChangeArrowheads="1"/>
          </p:cNvSpPr>
          <p:nvPr/>
        </p:nvSpPr>
        <p:spPr bwMode="auto">
          <a:xfrm>
            <a:off x="-32" y="5988186"/>
            <a:ext cx="9144000" cy="756000"/>
          </a:xfrm>
          <a:prstGeom prst="rect">
            <a:avLst/>
          </a:prstGeom>
          <a:pattFill prst="ltUpDiag">
            <a:fgClr>
              <a:srgbClr val="E6AF00"/>
            </a:fgClr>
            <a:bgClr>
              <a:srgbClr val="FFC000"/>
            </a:bgClr>
          </a:patt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" name="Rectangle 4" descr="Светлый диагональный 2"/>
          <p:cNvSpPr>
            <a:spLocks noChangeArrowheads="1"/>
          </p:cNvSpPr>
          <p:nvPr/>
        </p:nvSpPr>
        <p:spPr bwMode="auto">
          <a:xfrm>
            <a:off x="512" y="2081665"/>
            <a:ext cx="9144000" cy="1558817"/>
          </a:xfrm>
          <a:prstGeom prst="rect">
            <a:avLst/>
          </a:prstGeom>
          <a:pattFill prst="ltUpDiag">
            <a:fgClr>
              <a:srgbClr val="E6AF00"/>
            </a:fgClr>
            <a:bgClr>
              <a:srgbClr val="FFC000"/>
            </a:bgClr>
          </a:patt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6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44624"/>
            <a:ext cx="7452320" cy="1080120"/>
          </a:xfrm>
        </p:spPr>
        <p:txBody>
          <a:bodyPr anchor="ctr"/>
          <a:lstStyle/>
          <a:p>
            <a:pPr>
              <a:lnSpc>
                <a:spcPct val="80000"/>
              </a:lnSpc>
            </a:pPr>
            <a:r>
              <a:rPr lang="ru-RU" dirty="0" smtClean="0"/>
              <a:t>Основные проблемы, вызовы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0572F-3788-4527-8CEA-7D46DF23D6D8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9" name="Прямоугольник 48"/>
          <p:cNvSpPr/>
          <p:nvPr/>
        </p:nvSpPr>
        <p:spPr bwMode="auto">
          <a:xfrm>
            <a:off x="611560" y="4092024"/>
            <a:ext cx="8496944" cy="1285884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180975" indent="-180975">
              <a:lnSpc>
                <a:spcPct val="90000"/>
              </a:lnSpc>
              <a:spcAft>
                <a:spcPts val="20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повышение значимости экологических услуг лесов </a:t>
            </a:r>
          </a:p>
          <a:p>
            <a:pPr marL="180975" indent="-180975">
              <a:lnSpc>
                <a:spcPct val="90000"/>
              </a:lnSpc>
              <a:spcAft>
                <a:spcPts val="20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усиление глобальной значимости российских лесов в условиях изменения климата</a:t>
            </a:r>
          </a:p>
          <a:p>
            <a:pPr marL="180975" indent="-180975">
              <a:lnSpc>
                <a:spcPct val="90000"/>
              </a:lnSpc>
              <a:spcAft>
                <a:spcPts val="20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необходимость выработки и реализации адаптационных мер лесов и лесного хозяйства к изменению климата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539552" y="3666643"/>
            <a:ext cx="8604448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700" b="0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Усиление экологических требований к лесам и лесному хозяйству</a:t>
            </a:r>
          </a:p>
        </p:txBody>
      </p:sp>
      <p:sp>
        <p:nvSpPr>
          <p:cNvPr id="57" name="Прямоугольник 56"/>
          <p:cNvSpPr/>
          <p:nvPr/>
        </p:nvSpPr>
        <p:spPr bwMode="auto">
          <a:xfrm>
            <a:off x="611560" y="6070864"/>
            <a:ext cx="8495984" cy="5760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180975" indent="-180975">
              <a:lnSpc>
                <a:spcPct val="90000"/>
              </a:lnSpc>
              <a:spcAft>
                <a:spcPts val="20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потеря кадрового научного потенциала</a:t>
            </a:r>
          </a:p>
          <a:p>
            <a:pPr marL="180975" indent="-180975">
              <a:lnSpc>
                <a:spcPct val="90000"/>
              </a:lnSpc>
              <a:spcAft>
                <a:spcPts val="20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ухудшение материально-технического обеспечения лесной науки 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428596" y="5485757"/>
            <a:ext cx="871540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1600" b="0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Снижение влияния отечественных научных исследований (научных организаций) на инновационное развитие лесного сектора экономики</a:t>
            </a:r>
          </a:p>
        </p:txBody>
      </p:sp>
      <p:sp>
        <p:nvSpPr>
          <p:cNvPr id="32" name="Прямоугольник 31"/>
          <p:cNvSpPr/>
          <p:nvPr/>
        </p:nvSpPr>
        <p:spPr bwMode="auto">
          <a:xfrm>
            <a:off x="611560" y="2128315"/>
            <a:ext cx="8495984" cy="1440159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180975" indent="-180975">
              <a:lnSpc>
                <a:spcPct val="95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несоответствие лесосеменной базы современным требованиям </a:t>
            </a:r>
          </a:p>
          <a:p>
            <a:pPr marL="180975" indent="-180975">
              <a:lnSpc>
                <a:spcPct val="95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недостаточный объем посадочного материала, в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т.ч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.: с улучшенными наследственными свойствами, сортового,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с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закрытой корневой системой</a:t>
            </a:r>
          </a:p>
          <a:p>
            <a:pPr marL="180975" indent="-180975">
              <a:lnSpc>
                <a:spcPct val="95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невыполнение плановых объемов некоммерческих рубок ухода</a:t>
            </a:r>
          </a:p>
          <a:p>
            <a:pPr marL="180975" indent="-180975">
              <a:lnSpc>
                <a:spcPct val="95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отсутствие компенсационных механизмов за использование лесов для реализации инфраструктурных проектов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467544" y="1719618"/>
            <a:ext cx="8676456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700" b="0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Недостаточные объемы и качество воспроизводства лесов</a:t>
            </a:r>
          </a:p>
        </p:txBody>
      </p:sp>
      <p:sp>
        <p:nvSpPr>
          <p:cNvPr id="19" name="Полилиния 18"/>
          <p:cNvSpPr/>
          <p:nvPr/>
        </p:nvSpPr>
        <p:spPr bwMode="auto">
          <a:xfrm>
            <a:off x="105239" y="2056306"/>
            <a:ext cx="434313" cy="220566"/>
          </a:xfrm>
          <a:custGeom>
            <a:avLst/>
            <a:gdLst>
              <a:gd name="connsiteX0" fmla="*/ 0 w 432008"/>
              <a:gd name="connsiteY0" fmla="*/ 216004 h 432008"/>
              <a:gd name="connsiteX1" fmla="*/ 63266 w 432008"/>
              <a:gd name="connsiteY1" fmla="*/ 63266 h 432008"/>
              <a:gd name="connsiteX2" fmla="*/ 216004 w 432008"/>
              <a:gd name="connsiteY2" fmla="*/ 0 h 432008"/>
              <a:gd name="connsiteX3" fmla="*/ 368742 w 432008"/>
              <a:gd name="connsiteY3" fmla="*/ 63266 h 432008"/>
              <a:gd name="connsiteX4" fmla="*/ 432008 w 432008"/>
              <a:gd name="connsiteY4" fmla="*/ 216004 h 432008"/>
              <a:gd name="connsiteX5" fmla="*/ 368742 w 432008"/>
              <a:gd name="connsiteY5" fmla="*/ 368742 h 432008"/>
              <a:gd name="connsiteX6" fmla="*/ 216004 w 432008"/>
              <a:gd name="connsiteY6" fmla="*/ 432008 h 432008"/>
              <a:gd name="connsiteX7" fmla="*/ 63266 w 432008"/>
              <a:gd name="connsiteY7" fmla="*/ 368742 h 432008"/>
              <a:gd name="connsiteX8" fmla="*/ 0 w 432008"/>
              <a:gd name="connsiteY8" fmla="*/ 216004 h 432008"/>
              <a:gd name="connsiteX0" fmla="*/ 25456 w 457464"/>
              <a:gd name="connsiteY0" fmla="*/ 241460 h 457464"/>
              <a:gd name="connsiteX1" fmla="*/ 241460 w 457464"/>
              <a:gd name="connsiteY1" fmla="*/ 25456 h 457464"/>
              <a:gd name="connsiteX2" fmla="*/ 394198 w 457464"/>
              <a:gd name="connsiteY2" fmla="*/ 88722 h 457464"/>
              <a:gd name="connsiteX3" fmla="*/ 457464 w 457464"/>
              <a:gd name="connsiteY3" fmla="*/ 241460 h 457464"/>
              <a:gd name="connsiteX4" fmla="*/ 394198 w 457464"/>
              <a:gd name="connsiteY4" fmla="*/ 394198 h 457464"/>
              <a:gd name="connsiteX5" fmla="*/ 241460 w 457464"/>
              <a:gd name="connsiteY5" fmla="*/ 457464 h 457464"/>
              <a:gd name="connsiteX6" fmla="*/ 88722 w 457464"/>
              <a:gd name="connsiteY6" fmla="*/ 394198 h 457464"/>
              <a:gd name="connsiteX7" fmla="*/ 25456 w 457464"/>
              <a:gd name="connsiteY7" fmla="*/ 241460 h 457464"/>
              <a:gd name="connsiteX0" fmla="*/ 50913 w 491656"/>
              <a:gd name="connsiteY0" fmla="*/ 152738 h 368742"/>
              <a:gd name="connsiteX1" fmla="*/ 419655 w 491656"/>
              <a:gd name="connsiteY1" fmla="*/ 0 h 368742"/>
              <a:gd name="connsiteX2" fmla="*/ 482921 w 491656"/>
              <a:gd name="connsiteY2" fmla="*/ 152738 h 368742"/>
              <a:gd name="connsiteX3" fmla="*/ 419655 w 491656"/>
              <a:gd name="connsiteY3" fmla="*/ 305476 h 368742"/>
              <a:gd name="connsiteX4" fmla="*/ 266917 w 491656"/>
              <a:gd name="connsiteY4" fmla="*/ 368742 h 368742"/>
              <a:gd name="connsiteX5" fmla="*/ 114179 w 491656"/>
              <a:gd name="connsiteY5" fmla="*/ 305476 h 368742"/>
              <a:gd name="connsiteX6" fmla="*/ 50913 w 491656"/>
              <a:gd name="connsiteY6" fmla="*/ 152738 h 368742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0 h 216004"/>
              <a:gd name="connsiteX1" fmla="*/ 493465 w 554922"/>
              <a:gd name="connsiteY1" fmla="*/ 0 h 216004"/>
              <a:gd name="connsiteX2" fmla="*/ 430199 w 554922"/>
              <a:gd name="connsiteY2" fmla="*/ 152738 h 216004"/>
              <a:gd name="connsiteX3" fmla="*/ 277461 w 554922"/>
              <a:gd name="connsiteY3" fmla="*/ 216004 h 216004"/>
              <a:gd name="connsiteX4" fmla="*/ 124723 w 554922"/>
              <a:gd name="connsiteY4" fmla="*/ 152738 h 216004"/>
              <a:gd name="connsiteX5" fmla="*/ 61457 w 554922"/>
              <a:gd name="connsiteY5" fmla="*/ 0 h 216004"/>
              <a:gd name="connsiteX0" fmla="*/ 61457 w 495812"/>
              <a:gd name="connsiteY0" fmla="*/ 0 h 216004"/>
              <a:gd name="connsiteX1" fmla="*/ 493465 w 495812"/>
              <a:gd name="connsiteY1" fmla="*/ 0 h 216004"/>
              <a:gd name="connsiteX2" fmla="*/ 430199 w 495812"/>
              <a:gd name="connsiteY2" fmla="*/ 152738 h 216004"/>
              <a:gd name="connsiteX3" fmla="*/ 277461 w 495812"/>
              <a:gd name="connsiteY3" fmla="*/ 216004 h 216004"/>
              <a:gd name="connsiteX4" fmla="*/ 124723 w 495812"/>
              <a:gd name="connsiteY4" fmla="*/ 152738 h 216004"/>
              <a:gd name="connsiteX5" fmla="*/ 61457 w 495812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8236"/>
              <a:gd name="connsiteX1" fmla="*/ 468009 w 504010"/>
              <a:gd name="connsiteY1" fmla="*/ 0 h 218236"/>
              <a:gd name="connsiteX2" fmla="*/ 252005 w 504010"/>
              <a:gd name="connsiteY2" fmla="*/ 216004 h 218236"/>
              <a:gd name="connsiteX3" fmla="*/ 36001 w 504010"/>
              <a:gd name="connsiteY3" fmla="*/ 0 h 218236"/>
              <a:gd name="connsiteX0" fmla="*/ 36001 w 504010"/>
              <a:gd name="connsiteY0" fmla="*/ 0 h 223260"/>
              <a:gd name="connsiteX1" fmla="*/ 468009 w 504010"/>
              <a:gd name="connsiteY1" fmla="*/ 0 h 223260"/>
              <a:gd name="connsiteX2" fmla="*/ 252005 w 504010"/>
              <a:gd name="connsiteY2" fmla="*/ 216004 h 223260"/>
              <a:gd name="connsiteX3" fmla="*/ 36001 w 504010"/>
              <a:gd name="connsiteY3" fmla="*/ 0 h 223260"/>
              <a:gd name="connsiteX0" fmla="*/ 0 w 468009"/>
              <a:gd name="connsiteY0" fmla="*/ 0 h 223260"/>
              <a:gd name="connsiteX1" fmla="*/ 432008 w 468009"/>
              <a:gd name="connsiteY1" fmla="*/ 0 h 223260"/>
              <a:gd name="connsiteX2" fmla="*/ 216004 w 468009"/>
              <a:gd name="connsiteY2" fmla="*/ 216004 h 223260"/>
              <a:gd name="connsiteX3" fmla="*/ 0 w 468009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4313"/>
              <a:gd name="connsiteY0" fmla="*/ 0 h 223260"/>
              <a:gd name="connsiteX1" fmla="*/ 432008 w 434313"/>
              <a:gd name="connsiteY1" fmla="*/ 0 h 223260"/>
              <a:gd name="connsiteX2" fmla="*/ 216004 w 434313"/>
              <a:gd name="connsiteY2" fmla="*/ 216004 h 223260"/>
              <a:gd name="connsiteX3" fmla="*/ 0 w 434313"/>
              <a:gd name="connsiteY3" fmla="*/ 0 h 223260"/>
              <a:gd name="connsiteX0" fmla="*/ 0 w 434313"/>
              <a:gd name="connsiteY0" fmla="*/ 0 h 220566"/>
              <a:gd name="connsiteX1" fmla="*/ 432008 w 434313"/>
              <a:gd name="connsiteY1" fmla="*/ 0 h 220566"/>
              <a:gd name="connsiteX2" fmla="*/ 216004 w 434313"/>
              <a:gd name="connsiteY2" fmla="*/ 216004 h 220566"/>
              <a:gd name="connsiteX3" fmla="*/ 0 w 434313"/>
              <a:gd name="connsiteY3" fmla="*/ 0 h 220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4313" h="220566">
                <a:moveTo>
                  <a:pt x="0" y="0"/>
                </a:moveTo>
                <a:cubicBezTo>
                  <a:pt x="110545" y="1184"/>
                  <a:pt x="284007" y="1184"/>
                  <a:pt x="432008" y="0"/>
                </a:cubicBezTo>
                <a:cubicBezTo>
                  <a:pt x="434313" y="75539"/>
                  <a:pt x="356919" y="220566"/>
                  <a:pt x="216004" y="216004"/>
                </a:cubicBezTo>
                <a:cubicBezTo>
                  <a:pt x="63109" y="218236"/>
                  <a:pt x="893" y="127411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07504" y="1700808"/>
            <a:ext cx="3898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0" dirty="0" smtClean="0">
                <a:ln w="18415" cmpd="sng">
                  <a:noFill/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5</a:t>
            </a:r>
          </a:p>
        </p:txBody>
      </p:sp>
      <p:sp>
        <p:nvSpPr>
          <p:cNvPr id="20" name="Полилиния 19"/>
          <p:cNvSpPr/>
          <p:nvPr/>
        </p:nvSpPr>
        <p:spPr bwMode="auto">
          <a:xfrm>
            <a:off x="107504" y="5941756"/>
            <a:ext cx="434313" cy="220566"/>
          </a:xfrm>
          <a:custGeom>
            <a:avLst/>
            <a:gdLst>
              <a:gd name="connsiteX0" fmla="*/ 0 w 432008"/>
              <a:gd name="connsiteY0" fmla="*/ 216004 h 432008"/>
              <a:gd name="connsiteX1" fmla="*/ 63266 w 432008"/>
              <a:gd name="connsiteY1" fmla="*/ 63266 h 432008"/>
              <a:gd name="connsiteX2" fmla="*/ 216004 w 432008"/>
              <a:gd name="connsiteY2" fmla="*/ 0 h 432008"/>
              <a:gd name="connsiteX3" fmla="*/ 368742 w 432008"/>
              <a:gd name="connsiteY3" fmla="*/ 63266 h 432008"/>
              <a:gd name="connsiteX4" fmla="*/ 432008 w 432008"/>
              <a:gd name="connsiteY4" fmla="*/ 216004 h 432008"/>
              <a:gd name="connsiteX5" fmla="*/ 368742 w 432008"/>
              <a:gd name="connsiteY5" fmla="*/ 368742 h 432008"/>
              <a:gd name="connsiteX6" fmla="*/ 216004 w 432008"/>
              <a:gd name="connsiteY6" fmla="*/ 432008 h 432008"/>
              <a:gd name="connsiteX7" fmla="*/ 63266 w 432008"/>
              <a:gd name="connsiteY7" fmla="*/ 368742 h 432008"/>
              <a:gd name="connsiteX8" fmla="*/ 0 w 432008"/>
              <a:gd name="connsiteY8" fmla="*/ 216004 h 432008"/>
              <a:gd name="connsiteX0" fmla="*/ 25456 w 457464"/>
              <a:gd name="connsiteY0" fmla="*/ 241460 h 457464"/>
              <a:gd name="connsiteX1" fmla="*/ 241460 w 457464"/>
              <a:gd name="connsiteY1" fmla="*/ 25456 h 457464"/>
              <a:gd name="connsiteX2" fmla="*/ 394198 w 457464"/>
              <a:gd name="connsiteY2" fmla="*/ 88722 h 457464"/>
              <a:gd name="connsiteX3" fmla="*/ 457464 w 457464"/>
              <a:gd name="connsiteY3" fmla="*/ 241460 h 457464"/>
              <a:gd name="connsiteX4" fmla="*/ 394198 w 457464"/>
              <a:gd name="connsiteY4" fmla="*/ 394198 h 457464"/>
              <a:gd name="connsiteX5" fmla="*/ 241460 w 457464"/>
              <a:gd name="connsiteY5" fmla="*/ 457464 h 457464"/>
              <a:gd name="connsiteX6" fmla="*/ 88722 w 457464"/>
              <a:gd name="connsiteY6" fmla="*/ 394198 h 457464"/>
              <a:gd name="connsiteX7" fmla="*/ 25456 w 457464"/>
              <a:gd name="connsiteY7" fmla="*/ 241460 h 457464"/>
              <a:gd name="connsiteX0" fmla="*/ 50913 w 491656"/>
              <a:gd name="connsiteY0" fmla="*/ 152738 h 368742"/>
              <a:gd name="connsiteX1" fmla="*/ 419655 w 491656"/>
              <a:gd name="connsiteY1" fmla="*/ 0 h 368742"/>
              <a:gd name="connsiteX2" fmla="*/ 482921 w 491656"/>
              <a:gd name="connsiteY2" fmla="*/ 152738 h 368742"/>
              <a:gd name="connsiteX3" fmla="*/ 419655 w 491656"/>
              <a:gd name="connsiteY3" fmla="*/ 305476 h 368742"/>
              <a:gd name="connsiteX4" fmla="*/ 266917 w 491656"/>
              <a:gd name="connsiteY4" fmla="*/ 368742 h 368742"/>
              <a:gd name="connsiteX5" fmla="*/ 114179 w 491656"/>
              <a:gd name="connsiteY5" fmla="*/ 305476 h 368742"/>
              <a:gd name="connsiteX6" fmla="*/ 50913 w 491656"/>
              <a:gd name="connsiteY6" fmla="*/ 152738 h 368742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0 h 216004"/>
              <a:gd name="connsiteX1" fmla="*/ 493465 w 554922"/>
              <a:gd name="connsiteY1" fmla="*/ 0 h 216004"/>
              <a:gd name="connsiteX2" fmla="*/ 430199 w 554922"/>
              <a:gd name="connsiteY2" fmla="*/ 152738 h 216004"/>
              <a:gd name="connsiteX3" fmla="*/ 277461 w 554922"/>
              <a:gd name="connsiteY3" fmla="*/ 216004 h 216004"/>
              <a:gd name="connsiteX4" fmla="*/ 124723 w 554922"/>
              <a:gd name="connsiteY4" fmla="*/ 152738 h 216004"/>
              <a:gd name="connsiteX5" fmla="*/ 61457 w 554922"/>
              <a:gd name="connsiteY5" fmla="*/ 0 h 216004"/>
              <a:gd name="connsiteX0" fmla="*/ 61457 w 495812"/>
              <a:gd name="connsiteY0" fmla="*/ 0 h 216004"/>
              <a:gd name="connsiteX1" fmla="*/ 493465 w 495812"/>
              <a:gd name="connsiteY1" fmla="*/ 0 h 216004"/>
              <a:gd name="connsiteX2" fmla="*/ 430199 w 495812"/>
              <a:gd name="connsiteY2" fmla="*/ 152738 h 216004"/>
              <a:gd name="connsiteX3" fmla="*/ 277461 w 495812"/>
              <a:gd name="connsiteY3" fmla="*/ 216004 h 216004"/>
              <a:gd name="connsiteX4" fmla="*/ 124723 w 495812"/>
              <a:gd name="connsiteY4" fmla="*/ 152738 h 216004"/>
              <a:gd name="connsiteX5" fmla="*/ 61457 w 495812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8236"/>
              <a:gd name="connsiteX1" fmla="*/ 468009 w 504010"/>
              <a:gd name="connsiteY1" fmla="*/ 0 h 218236"/>
              <a:gd name="connsiteX2" fmla="*/ 252005 w 504010"/>
              <a:gd name="connsiteY2" fmla="*/ 216004 h 218236"/>
              <a:gd name="connsiteX3" fmla="*/ 36001 w 504010"/>
              <a:gd name="connsiteY3" fmla="*/ 0 h 218236"/>
              <a:gd name="connsiteX0" fmla="*/ 36001 w 504010"/>
              <a:gd name="connsiteY0" fmla="*/ 0 h 223260"/>
              <a:gd name="connsiteX1" fmla="*/ 468009 w 504010"/>
              <a:gd name="connsiteY1" fmla="*/ 0 h 223260"/>
              <a:gd name="connsiteX2" fmla="*/ 252005 w 504010"/>
              <a:gd name="connsiteY2" fmla="*/ 216004 h 223260"/>
              <a:gd name="connsiteX3" fmla="*/ 36001 w 504010"/>
              <a:gd name="connsiteY3" fmla="*/ 0 h 223260"/>
              <a:gd name="connsiteX0" fmla="*/ 0 w 468009"/>
              <a:gd name="connsiteY0" fmla="*/ 0 h 223260"/>
              <a:gd name="connsiteX1" fmla="*/ 432008 w 468009"/>
              <a:gd name="connsiteY1" fmla="*/ 0 h 223260"/>
              <a:gd name="connsiteX2" fmla="*/ 216004 w 468009"/>
              <a:gd name="connsiteY2" fmla="*/ 216004 h 223260"/>
              <a:gd name="connsiteX3" fmla="*/ 0 w 468009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4313"/>
              <a:gd name="connsiteY0" fmla="*/ 0 h 223260"/>
              <a:gd name="connsiteX1" fmla="*/ 432008 w 434313"/>
              <a:gd name="connsiteY1" fmla="*/ 0 h 223260"/>
              <a:gd name="connsiteX2" fmla="*/ 216004 w 434313"/>
              <a:gd name="connsiteY2" fmla="*/ 216004 h 223260"/>
              <a:gd name="connsiteX3" fmla="*/ 0 w 434313"/>
              <a:gd name="connsiteY3" fmla="*/ 0 h 223260"/>
              <a:gd name="connsiteX0" fmla="*/ 0 w 434313"/>
              <a:gd name="connsiteY0" fmla="*/ 0 h 220566"/>
              <a:gd name="connsiteX1" fmla="*/ 432008 w 434313"/>
              <a:gd name="connsiteY1" fmla="*/ 0 h 220566"/>
              <a:gd name="connsiteX2" fmla="*/ 216004 w 434313"/>
              <a:gd name="connsiteY2" fmla="*/ 216004 h 220566"/>
              <a:gd name="connsiteX3" fmla="*/ 0 w 434313"/>
              <a:gd name="connsiteY3" fmla="*/ 0 h 220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4313" h="220566">
                <a:moveTo>
                  <a:pt x="0" y="0"/>
                </a:moveTo>
                <a:cubicBezTo>
                  <a:pt x="110545" y="1184"/>
                  <a:pt x="284007" y="1184"/>
                  <a:pt x="432008" y="0"/>
                </a:cubicBezTo>
                <a:cubicBezTo>
                  <a:pt x="434313" y="75539"/>
                  <a:pt x="356919" y="220566"/>
                  <a:pt x="216004" y="216004"/>
                </a:cubicBezTo>
                <a:cubicBezTo>
                  <a:pt x="63109" y="218236"/>
                  <a:pt x="893" y="127411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Полилиния 20"/>
          <p:cNvSpPr/>
          <p:nvPr/>
        </p:nvSpPr>
        <p:spPr bwMode="auto">
          <a:xfrm>
            <a:off x="107504" y="4000522"/>
            <a:ext cx="434313" cy="220566"/>
          </a:xfrm>
          <a:custGeom>
            <a:avLst/>
            <a:gdLst>
              <a:gd name="connsiteX0" fmla="*/ 0 w 432008"/>
              <a:gd name="connsiteY0" fmla="*/ 216004 h 432008"/>
              <a:gd name="connsiteX1" fmla="*/ 63266 w 432008"/>
              <a:gd name="connsiteY1" fmla="*/ 63266 h 432008"/>
              <a:gd name="connsiteX2" fmla="*/ 216004 w 432008"/>
              <a:gd name="connsiteY2" fmla="*/ 0 h 432008"/>
              <a:gd name="connsiteX3" fmla="*/ 368742 w 432008"/>
              <a:gd name="connsiteY3" fmla="*/ 63266 h 432008"/>
              <a:gd name="connsiteX4" fmla="*/ 432008 w 432008"/>
              <a:gd name="connsiteY4" fmla="*/ 216004 h 432008"/>
              <a:gd name="connsiteX5" fmla="*/ 368742 w 432008"/>
              <a:gd name="connsiteY5" fmla="*/ 368742 h 432008"/>
              <a:gd name="connsiteX6" fmla="*/ 216004 w 432008"/>
              <a:gd name="connsiteY6" fmla="*/ 432008 h 432008"/>
              <a:gd name="connsiteX7" fmla="*/ 63266 w 432008"/>
              <a:gd name="connsiteY7" fmla="*/ 368742 h 432008"/>
              <a:gd name="connsiteX8" fmla="*/ 0 w 432008"/>
              <a:gd name="connsiteY8" fmla="*/ 216004 h 432008"/>
              <a:gd name="connsiteX0" fmla="*/ 25456 w 457464"/>
              <a:gd name="connsiteY0" fmla="*/ 241460 h 457464"/>
              <a:gd name="connsiteX1" fmla="*/ 241460 w 457464"/>
              <a:gd name="connsiteY1" fmla="*/ 25456 h 457464"/>
              <a:gd name="connsiteX2" fmla="*/ 394198 w 457464"/>
              <a:gd name="connsiteY2" fmla="*/ 88722 h 457464"/>
              <a:gd name="connsiteX3" fmla="*/ 457464 w 457464"/>
              <a:gd name="connsiteY3" fmla="*/ 241460 h 457464"/>
              <a:gd name="connsiteX4" fmla="*/ 394198 w 457464"/>
              <a:gd name="connsiteY4" fmla="*/ 394198 h 457464"/>
              <a:gd name="connsiteX5" fmla="*/ 241460 w 457464"/>
              <a:gd name="connsiteY5" fmla="*/ 457464 h 457464"/>
              <a:gd name="connsiteX6" fmla="*/ 88722 w 457464"/>
              <a:gd name="connsiteY6" fmla="*/ 394198 h 457464"/>
              <a:gd name="connsiteX7" fmla="*/ 25456 w 457464"/>
              <a:gd name="connsiteY7" fmla="*/ 241460 h 457464"/>
              <a:gd name="connsiteX0" fmla="*/ 50913 w 491656"/>
              <a:gd name="connsiteY0" fmla="*/ 152738 h 368742"/>
              <a:gd name="connsiteX1" fmla="*/ 419655 w 491656"/>
              <a:gd name="connsiteY1" fmla="*/ 0 h 368742"/>
              <a:gd name="connsiteX2" fmla="*/ 482921 w 491656"/>
              <a:gd name="connsiteY2" fmla="*/ 152738 h 368742"/>
              <a:gd name="connsiteX3" fmla="*/ 419655 w 491656"/>
              <a:gd name="connsiteY3" fmla="*/ 305476 h 368742"/>
              <a:gd name="connsiteX4" fmla="*/ 266917 w 491656"/>
              <a:gd name="connsiteY4" fmla="*/ 368742 h 368742"/>
              <a:gd name="connsiteX5" fmla="*/ 114179 w 491656"/>
              <a:gd name="connsiteY5" fmla="*/ 305476 h 368742"/>
              <a:gd name="connsiteX6" fmla="*/ 50913 w 491656"/>
              <a:gd name="connsiteY6" fmla="*/ 152738 h 368742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0 h 216004"/>
              <a:gd name="connsiteX1" fmla="*/ 493465 w 554922"/>
              <a:gd name="connsiteY1" fmla="*/ 0 h 216004"/>
              <a:gd name="connsiteX2" fmla="*/ 430199 w 554922"/>
              <a:gd name="connsiteY2" fmla="*/ 152738 h 216004"/>
              <a:gd name="connsiteX3" fmla="*/ 277461 w 554922"/>
              <a:gd name="connsiteY3" fmla="*/ 216004 h 216004"/>
              <a:gd name="connsiteX4" fmla="*/ 124723 w 554922"/>
              <a:gd name="connsiteY4" fmla="*/ 152738 h 216004"/>
              <a:gd name="connsiteX5" fmla="*/ 61457 w 554922"/>
              <a:gd name="connsiteY5" fmla="*/ 0 h 216004"/>
              <a:gd name="connsiteX0" fmla="*/ 61457 w 495812"/>
              <a:gd name="connsiteY0" fmla="*/ 0 h 216004"/>
              <a:gd name="connsiteX1" fmla="*/ 493465 w 495812"/>
              <a:gd name="connsiteY1" fmla="*/ 0 h 216004"/>
              <a:gd name="connsiteX2" fmla="*/ 430199 w 495812"/>
              <a:gd name="connsiteY2" fmla="*/ 152738 h 216004"/>
              <a:gd name="connsiteX3" fmla="*/ 277461 w 495812"/>
              <a:gd name="connsiteY3" fmla="*/ 216004 h 216004"/>
              <a:gd name="connsiteX4" fmla="*/ 124723 w 495812"/>
              <a:gd name="connsiteY4" fmla="*/ 152738 h 216004"/>
              <a:gd name="connsiteX5" fmla="*/ 61457 w 495812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8236"/>
              <a:gd name="connsiteX1" fmla="*/ 468009 w 504010"/>
              <a:gd name="connsiteY1" fmla="*/ 0 h 218236"/>
              <a:gd name="connsiteX2" fmla="*/ 252005 w 504010"/>
              <a:gd name="connsiteY2" fmla="*/ 216004 h 218236"/>
              <a:gd name="connsiteX3" fmla="*/ 36001 w 504010"/>
              <a:gd name="connsiteY3" fmla="*/ 0 h 218236"/>
              <a:gd name="connsiteX0" fmla="*/ 36001 w 504010"/>
              <a:gd name="connsiteY0" fmla="*/ 0 h 223260"/>
              <a:gd name="connsiteX1" fmla="*/ 468009 w 504010"/>
              <a:gd name="connsiteY1" fmla="*/ 0 h 223260"/>
              <a:gd name="connsiteX2" fmla="*/ 252005 w 504010"/>
              <a:gd name="connsiteY2" fmla="*/ 216004 h 223260"/>
              <a:gd name="connsiteX3" fmla="*/ 36001 w 504010"/>
              <a:gd name="connsiteY3" fmla="*/ 0 h 223260"/>
              <a:gd name="connsiteX0" fmla="*/ 0 w 468009"/>
              <a:gd name="connsiteY0" fmla="*/ 0 h 223260"/>
              <a:gd name="connsiteX1" fmla="*/ 432008 w 468009"/>
              <a:gd name="connsiteY1" fmla="*/ 0 h 223260"/>
              <a:gd name="connsiteX2" fmla="*/ 216004 w 468009"/>
              <a:gd name="connsiteY2" fmla="*/ 216004 h 223260"/>
              <a:gd name="connsiteX3" fmla="*/ 0 w 468009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4313"/>
              <a:gd name="connsiteY0" fmla="*/ 0 h 223260"/>
              <a:gd name="connsiteX1" fmla="*/ 432008 w 434313"/>
              <a:gd name="connsiteY1" fmla="*/ 0 h 223260"/>
              <a:gd name="connsiteX2" fmla="*/ 216004 w 434313"/>
              <a:gd name="connsiteY2" fmla="*/ 216004 h 223260"/>
              <a:gd name="connsiteX3" fmla="*/ 0 w 434313"/>
              <a:gd name="connsiteY3" fmla="*/ 0 h 223260"/>
              <a:gd name="connsiteX0" fmla="*/ 0 w 434313"/>
              <a:gd name="connsiteY0" fmla="*/ 0 h 220566"/>
              <a:gd name="connsiteX1" fmla="*/ 432008 w 434313"/>
              <a:gd name="connsiteY1" fmla="*/ 0 h 220566"/>
              <a:gd name="connsiteX2" fmla="*/ 216004 w 434313"/>
              <a:gd name="connsiteY2" fmla="*/ 216004 h 220566"/>
              <a:gd name="connsiteX3" fmla="*/ 0 w 434313"/>
              <a:gd name="connsiteY3" fmla="*/ 0 h 220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4313" h="220566">
                <a:moveTo>
                  <a:pt x="0" y="0"/>
                </a:moveTo>
                <a:cubicBezTo>
                  <a:pt x="110545" y="1184"/>
                  <a:pt x="284007" y="1184"/>
                  <a:pt x="432008" y="0"/>
                </a:cubicBezTo>
                <a:cubicBezTo>
                  <a:pt x="434313" y="75539"/>
                  <a:pt x="356919" y="220566"/>
                  <a:pt x="216004" y="216004"/>
                </a:cubicBezTo>
                <a:cubicBezTo>
                  <a:pt x="63109" y="218236"/>
                  <a:pt x="893" y="127411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149701" y="3640482"/>
            <a:ext cx="3898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0" dirty="0" smtClean="0">
                <a:ln w="18415" cmpd="sng">
                  <a:noFill/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6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149701" y="5520624"/>
            <a:ext cx="3898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0" dirty="0" smtClean="0">
                <a:ln w="18415" cmpd="sng">
                  <a:noFill/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7</a:t>
            </a:r>
          </a:p>
        </p:txBody>
      </p:sp>
      <p:sp>
        <p:nvSpPr>
          <p:cNvPr id="22" name="Полилиния 21"/>
          <p:cNvSpPr/>
          <p:nvPr/>
        </p:nvSpPr>
        <p:spPr bwMode="auto">
          <a:xfrm flipV="1">
            <a:off x="107504" y="3424458"/>
            <a:ext cx="434313" cy="220566"/>
          </a:xfrm>
          <a:custGeom>
            <a:avLst/>
            <a:gdLst>
              <a:gd name="connsiteX0" fmla="*/ 0 w 432008"/>
              <a:gd name="connsiteY0" fmla="*/ 216004 h 432008"/>
              <a:gd name="connsiteX1" fmla="*/ 63266 w 432008"/>
              <a:gd name="connsiteY1" fmla="*/ 63266 h 432008"/>
              <a:gd name="connsiteX2" fmla="*/ 216004 w 432008"/>
              <a:gd name="connsiteY2" fmla="*/ 0 h 432008"/>
              <a:gd name="connsiteX3" fmla="*/ 368742 w 432008"/>
              <a:gd name="connsiteY3" fmla="*/ 63266 h 432008"/>
              <a:gd name="connsiteX4" fmla="*/ 432008 w 432008"/>
              <a:gd name="connsiteY4" fmla="*/ 216004 h 432008"/>
              <a:gd name="connsiteX5" fmla="*/ 368742 w 432008"/>
              <a:gd name="connsiteY5" fmla="*/ 368742 h 432008"/>
              <a:gd name="connsiteX6" fmla="*/ 216004 w 432008"/>
              <a:gd name="connsiteY6" fmla="*/ 432008 h 432008"/>
              <a:gd name="connsiteX7" fmla="*/ 63266 w 432008"/>
              <a:gd name="connsiteY7" fmla="*/ 368742 h 432008"/>
              <a:gd name="connsiteX8" fmla="*/ 0 w 432008"/>
              <a:gd name="connsiteY8" fmla="*/ 216004 h 432008"/>
              <a:gd name="connsiteX0" fmla="*/ 25456 w 457464"/>
              <a:gd name="connsiteY0" fmla="*/ 241460 h 457464"/>
              <a:gd name="connsiteX1" fmla="*/ 241460 w 457464"/>
              <a:gd name="connsiteY1" fmla="*/ 25456 h 457464"/>
              <a:gd name="connsiteX2" fmla="*/ 394198 w 457464"/>
              <a:gd name="connsiteY2" fmla="*/ 88722 h 457464"/>
              <a:gd name="connsiteX3" fmla="*/ 457464 w 457464"/>
              <a:gd name="connsiteY3" fmla="*/ 241460 h 457464"/>
              <a:gd name="connsiteX4" fmla="*/ 394198 w 457464"/>
              <a:gd name="connsiteY4" fmla="*/ 394198 h 457464"/>
              <a:gd name="connsiteX5" fmla="*/ 241460 w 457464"/>
              <a:gd name="connsiteY5" fmla="*/ 457464 h 457464"/>
              <a:gd name="connsiteX6" fmla="*/ 88722 w 457464"/>
              <a:gd name="connsiteY6" fmla="*/ 394198 h 457464"/>
              <a:gd name="connsiteX7" fmla="*/ 25456 w 457464"/>
              <a:gd name="connsiteY7" fmla="*/ 241460 h 457464"/>
              <a:gd name="connsiteX0" fmla="*/ 50913 w 491656"/>
              <a:gd name="connsiteY0" fmla="*/ 152738 h 368742"/>
              <a:gd name="connsiteX1" fmla="*/ 419655 w 491656"/>
              <a:gd name="connsiteY1" fmla="*/ 0 h 368742"/>
              <a:gd name="connsiteX2" fmla="*/ 482921 w 491656"/>
              <a:gd name="connsiteY2" fmla="*/ 152738 h 368742"/>
              <a:gd name="connsiteX3" fmla="*/ 419655 w 491656"/>
              <a:gd name="connsiteY3" fmla="*/ 305476 h 368742"/>
              <a:gd name="connsiteX4" fmla="*/ 266917 w 491656"/>
              <a:gd name="connsiteY4" fmla="*/ 368742 h 368742"/>
              <a:gd name="connsiteX5" fmla="*/ 114179 w 491656"/>
              <a:gd name="connsiteY5" fmla="*/ 305476 h 368742"/>
              <a:gd name="connsiteX6" fmla="*/ 50913 w 491656"/>
              <a:gd name="connsiteY6" fmla="*/ 152738 h 368742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0 h 216004"/>
              <a:gd name="connsiteX1" fmla="*/ 493465 w 554922"/>
              <a:gd name="connsiteY1" fmla="*/ 0 h 216004"/>
              <a:gd name="connsiteX2" fmla="*/ 430199 w 554922"/>
              <a:gd name="connsiteY2" fmla="*/ 152738 h 216004"/>
              <a:gd name="connsiteX3" fmla="*/ 277461 w 554922"/>
              <a:gd name="connsiteY3" fmla="*/ 216004 h 216004"/>
              <a:gd name="connsiteX4" fmla="*/ 124723 w 554922"/>
              <a:gd name="connsiteY4" fmla="*/ 152738 h 216004"/>
              <a:gd name="connsiteX5" fmla="*/ 61457 w 554922"/>
              <a:gd name="connsiteY5" fmla="*/ 0 h 216004"/>
              <a:gd name="connsiteX0" fmla="*/ 61457 w 495812"/>
              <a:gd name="connsiteY0" fmla="*/ 0 h 216004"/>
              <a:gd name="connsiteX1" fmla="*/ 493465 w 495812"/>
              <a:gd name="connsiteY1" fmla="*/ 0 h 216004"/>
              <a:gd name="connsiteX2" fmla="*/ 430199 w 495812"/>
              <a:gd name="connsiteY2" fmla="*/ 152738 h 216004"/>
              <a:gd name="connsiteX3" fmla="*/ 277461 w 495812"/>
              <a:gd name="connsiteY3" fmla="*/ 216004 h 216004"/>
              <a:gd name="connsiteX4" fmla="*/ 124723 w 495812"/>
              <a:gd name="connsiteY4" fmla="*/ 152738 h 216004"/>
              <a:gd name="connsiteX5" fmla="*/ 61457 w 495812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8236"/>
              <a:gd name="connsiteX1" fmla="*/ 468009 w 504010"/>
              <a:gd name="connsiteY1" fmla="*/ 0 h 218236"/>
              <a:gd name="connsiteX2" fmla="*/ 252005 w 504010"/>
              <a:gd name="connsiteY2" fmla="*/ 216004 h 218236"/>
              <a:gd name="connsiteX3" fmla="*/ 36001 w 504010"/>
              <a:gd name="connsiteY3" fmla="*/ 0 h 218236"/>
              <a:gd name="connsiteX0" fmla="*/ 36001 w 504010"/>
              <a:gd name="connsiteY0" fmla="*/ 0 h 223260"/>
              <a:gd name="connsiteX1" fmla="*/ 468009 w 504010"/>
              <a:gd name="connsiteY1" fmla="*/ 0 h 223260"/>
              <a:gd name="connsiteX2" fmla="*/ 252005 w 504010"/>
              <a:gd name="connsiteY2" fmla="*/ 216004 h 223260"/>
              <a:gd name="connsiteX3" fmla="*/ 36001 w 504010"/>
              <a:gd name="connsiteY3" fmla="*/ 0 h 223260"/>
              <a:gd name="connsiteX0" fmla="*/ 0 w 468009"/>
              <a:gd name="connsiteY0" fmla="*/ 0 h 223260"/>
              <a:gd name="connsiteX1" fmla="*/ 432008 w 468009"/>
              <a:gd name="connsiteY1" fmla="*/ 0 h 223260"/>
              <a:gd name="connsiteX2" fmla="*/ 216004 w 468009"/>
              <a:gd name="connsiteY2" fmla="*/ 216004 h 223260"/>
              <a:gd name="connsiteX3" fmla="*/ 0 w 468009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4313"/>
              <a:gd name="connsiteY0" fmla="*/ 0 h 223260"/>
              <a:gd name="connsiteX1" fmla="*/ 432008 w 434313"/>
              <a:gd name="connsiteY1" fmla="*/ 0 h 223260"/>
              <a:gd name="connsiteX2" fmla="*/ 216004 w 434313"/>
              <a:gd name="connsiteY2" fmla="*/ 216004 h 223260"/>
              <a:gd name="connsiteX3" fmla="*/ 0 w 434313"/>
              <a:gd name="connsiteY3" fmla="*/ 0 h 223260"/>
              <a:gd name="connsiteX0" fmla="*/ 0 w 434313"/>
              <a:gd name="connsiteY0" fmla="*/ 0 h 220566"/>
              <a:gd name="connsiteX1" fmla="*/ 432008 w 434313"/>
              <a:gd name="connsiteY1" fmla="*/ 0 h 220566"/>
              <a:gd name="connsiteX2" fmla="*/ 216004 w 434313"/>
              <a:gd name="connsiteY2" fmla="*/ 216004 h 220566"/>
              <a:gd name="connsiteX3" fmla="*/ 0 w 434313"/>
              <a:gd name="connsiteY3" fmla="*/ 0 h 220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4313" h="220566">
                <a:moveTo>
                  <a:pt x="0" y="0"/>
                </a:moveTo>
                <a:cubicBezTo>
                  <a:pt x="110545" y="1184"/>
                  <a:pt x="284007" y="1184"/>
                  <a:pt x="432008" y="0"/>
                </a:cubicBezTo>
                <a:cubicBezTo>
                  <a:pt x="434313" y="75539"/>
                  <a:pt x="356919" y="220566"/>
                  <a:pt x="216004" y="216004"/>
                </a:cubicBezTo>
                <a:cubicBezTo>
                  <a:pt x="63109" y="218236"/>
                  <a:pt x="893" y="127411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Полилиния 22"/>
          <p:cNvSpPr/>
          <p:nvPr/>
        </p:nvSpPr>
        <p:spPr bwMode="auto">
          <a:xfrm flipV="1">
            <a:off x="107504" y="5224658"/>
            <a:ext cx="434313" cy="220566"/>
          </a:xfrm>
          <a:custGeom>
            <a:avLst/>
            <a:gdLst>
              <a:gd name="connsiteX0" fmla="*/ 0 w 432008"/>
              <a:gd name="connsiteY0" fmla="*/ 216004 h 432008"/>
              <a:gd name="connsiteX1" fmla="*/ 63266 w 432008"/>
              <a:gd name="connsiteY1" fmla="*/ 63266 h 432008"/>
              <a:gd name="connsiteX2" fmla="*/ 216004 w 432008"/>
              <a:gd name="connsiteY2" fmla="*/ 0 h 432008"/>
              <a:gd name="connsiteX3" fmla="*/ 368742 w 432008"/>
              <a:gd name="connsiteY3" fmla="*/ 63266 h 432008"/>
              <a:gd name="connsiteX4" fmla="*/ 432008 w 432008"/>
              <a:gd name="connsiteY4" fmla="*/ 216004 h 432008"/>
              <a:gd name="connsiteX5" fmla="*/ 368742 w 432008"/>
              <a:gd name="connsiteY5" fmla="*/ 368742 h 432008"/>
              <a:gd name="connsiteX6" fmla="*/ 216004 w 432008"/>
              <a:gd name="connsiteY6" fmla="*/ 432008 h 432008"/>
              <a:gd name="connsiteX7" fmla="*/ 63266 w 432008"/>
              <a:gd name="connsiteY7" fmla="*/ 368742 h 432008"/>
              <a:gd name="connsiteX8" fmla="*/ 0 w 432008"/>
              <a:gd name="connsiteY8" fmla="*/ 216004 h 432008"/>
              <a:gd name="connsiteX0" fmla="*/ 25456 w 457464"/>
              <a:gd name="connsiteY0" fmla="*/ 241460 h 457464"/>
              <a:gd name="connsiteX1" fmla="*/ 241460 w 457464"/>
              <a:gd name="connsiteY1" fmla="*/ 25456 h 457464"/>
              <a:gd name="connsiteX2" fmla="*/ 394198 w 457464"/>
              <a:gd name="connsiteY2" fmla="*/ 88722 h 457464"/>
              <a:gd name="connsiteX3" fmla="*/ 457464 w 457464"/>
              <a:gd name="connsiteY3" fmla="*/ 241460 h 457464"/>
              <a:gd name="connsiteX4" fmla="*/ 394198 w 457464"/>
              <a:gd name="connsiteY4" fmla="*/ 394198 h 457464"/>
              <a:gd name="connsiteX5" fmla="*/ 241460 w 457464"/>
              <a:gd name="connsiteY5" fmla="*/ 457464 h 457464"/>
              <a:gd name="connsiteX6" fmla="*/ 88722 w 457464"/>
              <a:gd name="connsiteY6" fmla="*/ 394198 h 457464"/>
              <a:gd name="connsiteX7" fmla="*/ 25456 w 457464"/>
              <a:gd name="connsiteY7" fmla="*/ 241460 h 457464"/>
              <a:gd name="connsiteX0" fmla="*/ 50913 w 491656"/>
              <a:gd name="connsiteY0" fmla="*/ 152738 h 368742"/>
              <a:gd name="connsiteX1" fmla="*/ 419655 w 491656"/>
              <a:gd name="connsiteY1" fmla="*/ 0 h 368742"/>
              <a:gd name="connsiteX2" fmla="*/ 482921 w 491656"/>
              <a:gd name="connsiteY2" fmla="*/ 152738 h 368742"/>
              <a:gd name="connsiteX3" fmla="*/ 419655 w 491656"/>
              <a:gd name="connsiteY3" fmla="*/ 305476 h 368742"/>
              <a:gd name="connsiteX4" fmla="*/ 266917 w 491656"/>
              <a:gd name="connsiteY4" fmla="*/ 368742 h 368742"/>
              <a:gd name="connsiteX5" fmla="*/ 114179 w 491656"/>
              <a:gd name="connsiteY5" fmla="*/ 305476 h 368742"/>
              <a:gd name="connsiteX6" fmla="*/ 50913 w 491656"/>
              <a:gd name="connsiteY6" fmla="*/ 152738 h 368742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0 h 216004"/>
              <a:gd name="connsiteX1" fmla="*/ 493465 w 554922"/>
              <a:gd name="connsiteY1" fmla="*/ 0 h 216004"/>
              <a:gd name="connsiteX2" fmla="*/ 430199 w 554922"/>
              <a:gd name="connsiteY2" fmla="*/ 152738 h 216004"/>
              <a:gd name="connsiteX3" fmla="*/ 277461 w 554922"/>
              <a:gd name="connsiteY3" fmla="*/ 216004 h 216004"/>
              <a:gd name="connsiteX4" fmla="*/ 124723 w 554922"/>
              <a:gd name="connsiteY4" fmla="*/ 152738 h 216004"/>
              <a:gd name="connsiteX5" fmla="*/ 61457 w 554922"/>
              <a:gd name="connsiteY5" fmla="*/ 0 h 216004"/>
              <a:gd name="connsiteX0" fmla="*/ 61457 w 495812"/>
              <a:gd name="connsiteY0" fmla="*/ 0 h 216004"/>
              <a:gd name="connsiteX1" fmla="*/ 493465 w 495812"/>
              <a:gd name="connsiteY1" fmla="*/ 0 h 216004"/>
              <a:gd name="connsiteX2" fmla="*/ 430199 w 495812"/>
              <a:gd name="connsiteY2" fmla="*/ 152738 h 216004"/>
              <a:gd name="connsiteX3" fmla="*/ 277461 w 495812"/>
              <a:gd name="connsiteY3" fmla="*/ 216004 h 216004"/>
              <a:gd name="connsiteX4" fmla="*/ 124723 w 495812"/>
              <a:gd name="connsiteY4" fmla="*/ 152738 h 216004"/>
              <a:gd name="connsiteX5" fmla="*/ 61457 w 495812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8236"/>
              <a:gd name="connsiteX1" fmla="*/ 468009 w 504010"/>
              <a:gd name="connsiteY1" fmla="*/ 0 h 218236"/>
              <a:gd name="connsiteX2" fmla="*/ 252005 w 504010"/>
              <a:gd name="connsiteY2" fmla="*/ 216004 h 218236"/>
              <a:gd name="connsiteX3" fmla="*/ 36001 w 504010"/>
              <a:gd name="connsiteY3" fmla="*/ 0 h 218236"/>
              <a:gd name="connsiteX0" fmla="*/ 36001 w 504010"/>
              <a:gd name="connsiteY0" fmla="*/ 0 h 223260"/>
              <a:gd name="connsiteX1" fmla="*/ 468009 w 504010"/>
              <a:gd name="connsiteY1" fmla="*/ 0 h 223260"/>
              <a:gd name="connsiteX2" fmla="*/ 252005 w 504010"/>
              <a:gd name="connsiteY2" fmla="*/ 216004 h 223260"/>
              <a:gd name="connsiteX3" fmla="*/ 36001 w 504010"/>
              <a:gd name="connsiteY3" fmla="*/ 0 h 223260"/>
              <a:gd name="connsiteX0" fmla="*/ 0 w 468009"/>
              <a:gd name="connsiteY0" fmla="*/ 0 h 223260"/>
              <a:gd name="connsiteX1" fmla="*/ 432008 w 468009"/>
              <a:gd name="connsiteY1" fmla="*/ 0 h 223260"/>
              <a:gd name="connsiteX2" fmla="*/ 216004 w 468009"/>
              <a:gd name="connsiteY2" fmla="*/ 216004 h 223260"/>
              <a:gd name="connsiteX3" fmla="*/ 0 w 468009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4313"/>
              <a:gd name="connsiteY0" fmla="*/ 0 h 223260"/>
              <a:gd name="connsiteX1" fmla="*/ 432008 w 434313"/>
              <a:gd name="connsiteY1" fmla="*/ 0 h 223260"/>
              <a:gd name="connsiteX2" fmla="*/ 216004 w 434313"/>
              <a:gd name="connsiteY2" fmla="*/ 216004 h 223260"/>
              <a:gd name="connsiteX3" fmla="*/ 0 w 434313"/>
              <a:gd name="connsiteY3" fmla="*/ 0 h 223260"/>
              <a:gd name="connsiteX0" fmla="*/ 0 w 434313"/>
              <a:gd name="connsiteY0" fmla="*/ 0 h 220566"/>
              <a:gd name="connsiteX1" fmla="*/ 432008 w 434313"/>
              <a:gd name="connsiteY1" fmla="*/ 0 h 220566"/>
              <a:gd name="connsiteX2" fmla="*/ 216004 w 434313"/>
              <a:gd name="connsiteY2" fmla="*/ 216004 h 220566"/>
              <a:gd name="connsiteX3" fmla="*/ 0 w 434313"/>
              <a:gd name="connsiteY3" fmla="*/ 0 h 220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4313" h="220566">
                <a:moveTo>
                  <a:pt x="0" y="0"/>
                </a:moveTo>
                <a:cubicBezTo>
                  <a:pt x="110545" y="1184"/>
                  <a:pt x="284007" y="1184"/>
                  <a:pt x="432008" y="0"/>
                </a:cubicBezTo>
                <a:cubicBezTo>
                  <a:pt x="434313" y="75539"/>
                  <a:pt x="356919" y="220566"/>
                  <a:pt x="216004" y="216004"/>
                </a:cubicBezTo>
                <a:cubicBezTo>
                  <a:pt x="63109" y="218236"/>
                  <a:pt x="893" y="127411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Полилиния 23"/>
          <p:cNvSpPr/>
          <p:nvPr/>
        </p:nvSpPr>
        <p:spPr bwMode="auto">
          <a:xfrm flipV="1">
            <a:off x="107504" y="6585286"/>
            <a:ext cx="434313" cy="220566"/>
          </a:xfrm>
          <a:custGeom>
            <a:avLst/>
            <a:gdLst>
              <a:gd name="connsiteX0" fmla="*/ 0 w 432008"/>
              <a:gd name="connsiteY0" fmla="*/ 216004 h 432008"/>
              <a:gd name="connsiteX1" fmla="*/ 63266 w 432008"/>
              <a:gd name="connsiteY1" fmla="*/ 63266 h 432008"/>
              <a:gd name="connsiteX2" fmla="*/ 216004 w 432008"/>
              <a:gd name="connsiteY2" fmla="*/ 0 h 432008"/>
              <a:gd name="connsiteX3" fmla="*/ 368742 w 432008"/>
              <a:gd name="connsiteY3" fmla="*/ 63266 h 432008"/>
              <a:gd name="connsiteX4" fmla="*/ 432008 w 432008"/>
              <a:gd name="connsiteY4" fmla="*/ 216004 h 432008"/>
              <a:gd name="connsiteX5" fmla="*/ 368742 w 432008"/>
              <a:gd name="connsiteY5" fmla="*/ 368742 h 432008"/>
              <a:gd name="connsiteX6" fmla="*/ 216004 w 432008"/>
              <a:gd name="connsiteY6" fmla="*/ 432008 h 432008"/>
              <a:gd name="connsiteX7" fmla="*/ 63266 w 432008"/>
              <a:gd name="connsiteY7" fmla="*/ 368742 h 432008"/>
              <a:gd name="connsiteX8" fmla="*/ 0 w 432008"/>
              <a:gd name="connsiteY8" fmla="*/ 216004 h 432008"/>
              <a:gd name="connsiteX0" fmla="*/ 25456 w 457464"/>
              <a:gd name="connsiteY0" fmla="*/ 241460 h 457464"/>
              <a:gd name="connsiteX1" fmla="*/ 241460 w 457464"/>
              <a:gd name="connsiteY1" fmla="*/ 25456 h 457464"/>
              <a:gd name="connsiteX2" fmla="*/ 394198 w 457464"/>
              <a:gd name="connsiteY2" fmla="*/ 88722 h 457464"/>
              <a:gd name="connsiteX3" fmla="*/ 457464 w 457464"/>
              <a:gd name="connsiteY3" fmla="*/ 241460 h 457464"/>
              <a:gd name="connsiteX4" fmla="*/ 394198 w 457464"/>
              <a:gd name="connsiteY4" fmla="*/ 394198 h 457464"/>
              <a:gd name="connsiteX5" fmla="*/ 241460 w 457464"/>
              <a:gd name="connsiteY5" fmla="*/ 457464 h 457464"/>
              <a:gd name="connsiteX6" fmla="*/ 88722 w 457464"/>
              <a:gd name="connsiteY6" fmla="*/ 394198 h 457464"/>
              <a:gd name="connsiteX7" fmla="*/ 25456 w 457464"/>
              <a:gd name="connsiteY7" fmla="*/ 241460 h 457464"/>
              <a:gd name="connsiteX0" fmla="*/ 50913 w 491656"/>
              <a:gd name="connsiteY0" fmla="*/ 152738 h 368742"/>
              <a:gd name="connsiteX1" fmla="*/ 419655 w 491656"/>
              <a:gd name="connsiteY1" fmla="*/ 0 h 368742"/>
              <a:gd name="connsiteX2" fmla="*/ 482921 w 491656"/>
              <a:gd name="connsiteY2" fmla="*/ 152738 h 368742"/>
              <a:gd name="connsiteX3" fmla="*/ 419655 w 491656"/>
              <a:gd name="connsiteY3" fmla="*/ 305476 h 368742"/>
              <a:gd name="connsiteX4" fmla="*/ 266917 w 491656"/>
              <a:gd name="connsiteY4" fmla="*/ 368742 h 368742"/>
              <a:gd name="connsiteX5" fmla="*/ 114179 w 491656"/>
              <a:gd name="connsiteY5" fmla="*/ 305476 h 368742"/>
              <a:gd name="connsiteX6" fmla="*/ 50913 w 491656"/>
              <a:gd name="connsiteY6" fmla="*/ 152738 h 368742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0 h 216004"/>
              <a:gd name="connsiteX1" fmla="*/ 493465 w 554922"/>
              <a:gd name="connsiteY1" fmla="*/ 0 h 216004"/>
              <a:gd name="connsiteX2" fmla="*/ 430199 w 554922"/>
              <a:gd name="connsiteY2" fmla="*/ 152738 h 216004"/>
              <a:gd name="connsiteX3" fmla="*/ 277461 w 554922"/>
              <a:gd name="connsiteY3" fmla="*/ 216004 h 216004"/>
              <a:gd name="connsiteX4" fmla="*/ 124723 w 554922"/>
              <a:gd name="connsiteY4" fmla="*/ 152738 h 216004"/>
              <a:gd name="connsiteX5" fmla="*/ 61457 w 554922"/>
              <a:gd name="connsiteY5" fmla="*/ 0 h 216004"/>
              <a:gd name="connsiteX0" fmla="*/ 61457 w 495812"/>
              <a:gd name="connsiteY0" fmla="*/ 0 h 216004"/>
              <a:gd name="connsiteX1" fmla="*/ 493465 w 495812"/>
              <a:gd name="connsiteY1" fmla="*/ 0 h 216004"/>
              <a:gd name="connsiteX2" fmla="*/ 430199 w 495812"/>
              <a:gd name="connsiteY2" fmla="*/ 152738 h 216004"/>
              <a:gd name="connsiteX3" fmla="*/ 277461 w 495812"/>
              <a:gd name="connsiteY3" fmla="*/ 216004 h 216004"/>
              <a:gd name="connsiteX4" fmla="*/ 124723 w 495812"/>
              <a:gd name="connsiteY4" fmla="*/ 152738 h 216004"/>
              <a:gd name="connsiteX5" fmla="*/ 61457 w 495812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8236"/>
              <a:gd name="connsiteX1" fmla="*/ 468009 w 504010"/>
              <a:gd name="connsiteY1" fmla="*/ 0 h 218236"/>
              <a:gd name="connsiteX2" fmla="*/ 252005 w 504010"/>
              <a:gd name="connsiteY2" fmla="*/ 216004 h 218236"/>
              <a:gd name="connsiteX3" fmla="*/ 36001 w 504010"/>
              <a:gd name="connsiteY3" fmla="*/ 0 h 218236"/>
              <a:gd name="connsiteX0" fmla="*/ 36001 w 504010"/>
              <a:gd name="connsiteY0" fmla="*/ 0 h 223260"/>
              <a:gd name="connsiteX1" fmla="*/ 468009 w 504010"/>
              <a:gd name="connsiteY1" fmla="*/ 0 h 223260"/>
              <a:gd name="connsiteX2" fmla="*/ 252005 w 504010"/>
              <a:gd name="connsiteY2" fmla="*/ 216004 h 223260"/>
              <a:gd name="connsiteX3" fmla="*/ 36001 w 504010"/>
              <a:gd name="connsiteY3" fmla="*/ 0 h 223260"/>
              <a:gd name="connsiteX0" fmla="*/ 0 w 468009"/>
              <a:gd name="connsiteY0" fmla="*/ 0 h 223260"/>
              <a:gd name="connsiteX1" fmla="*/ 432008 w 468009"/>
              <a:gd name="connsiteY1" fmla="*/ 0 h 223260"/>
              <a:gd name="connsiteX2" fmla="*/ 216004 w 468009"/>
              <a:gd name="connsiteY2" fmla="*/ 216004 h 223260"/>
              <a:gd name="connsiteX3" fmla="*/ 0 w 468009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4313"/>
              <a:gd name="connsiteY0" fmla="*/ 0 h 223260"/>
              <a:gd name="connsiteX1" fmla="*/ 432008 w 434313"/>
              <a:gd name="connsiteY1" fmla="*/ 0 h 223260"/>
              <a:gd name="connsiteX2" fmla="*/ 216004 w 434313"/>
              <a:gd name="connsiteY2" fmla="*/ 216004 h 223260"/>
              <a:gd name="connsiteX3" fmla="*/ 0 w 434313"/>
              <a:gd name="connsiteY3" fmla="*/ 0 h 223260"/>
              <a:gd name="connsiteX0" fmla="*/ 0 w 434313"/>
              <a:gd name="connsiteY0" fmla="*/ 0 h 220566"/>
              <a:gd name="connsiteX1" fmla="*/ 432008 w 434313"/>
              <a:gd name="connsiteY1" fmla="*/ 0 h 220566"/>
              <a:gd name="connsiteX2" fmla="*/ 216004 w 434313"/>
              <a:gd name="connsiteY2" fmla="*/ 216004 h 220566"/>
              <a:gd name="connsiteX3" fmla="*/ 0 w 434313"/>
              <a:gd name="connsiteY3" fmla="*/ 0 h 220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4313" h="220566">
                <a:moveTo>
                  <a:pt x="0" y="0"/>
                </a:moveTo>
                <a:cubicBezTo>
                  <a:pt x="110545" y="1184"/>
                  <a:pt x="284007" y="1184"/>
                  <a:pt x="432008" y="0"/>
                </a:cubicBezTo>
                <a:cubicBezTo>
                  <a:pt x="434313" y="75539"/>
                  <a:pt x="356919" y="220566"/>
                  <a:pt x="216004" y="216004"/>
                </a:cubicBezTo>
                <a:cubicBezTo>
                  <a:pt x="63109" y="218236"/>
                  <a:pt x="893" y="127411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Rectangle 5" descr="Светлый диагональный 2"/>
          <p:cNvSpPr>
            <a:spLocks noChangeArrowheads="1"/>
          </p:cNvSpPr>
          <p:nvPr/>
        </p:nvSpPr>
        <p:spPr bwMode="auto">
          <a:xfrm>
            <a:off x="512" y="1412776"/>
            <a:ext cx="9144000" cy="288000"/>
          </a:xfrm>
          <a:prstGeom prst="rect">
            <a:avLst/>
          </a:prstGeom>
          <a:pattFill prst="ltUpDiag">
            <a:fgClr>
              <a:srgbClr val="1F497D"/>
            </a:fgClr>
            <a:bgClr>
              <a:srgbClr val="4F81BD"/>
            </a:bgClr>
          </a:patt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600"/>
          </a:p>
        </p:txBody>
      </p:sp>
      <p:sp>
        <p:nvSpPr>
          <p:cNvPr id="26" name="Прямоугольник 25"/>
          <p:cNvSpPr/>
          <p:nvPr/>
        </p:nvSpPr>
        <p:spPr>
          <a:xfrm>
            <a:off x="467544" y="968745"/>
            <a:ext cx="8676456" cy="516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1700" b="0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Истощение ресурсов древесины в традиционных районах развития лесной промышленности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149701" y="908720"/>
            <a:ext cx="3898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0" dirty="0" smtClean="0">
                <a:ln w="18415" cmpd="sng">
                  <a:noFill/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4</a:t>
            </a:r>
          </a:p>
        </p:txBody>
      </p:sp>
      <p:sp>
        <p:nvSpPr>
          <p:cNvPr id="28" name="Полилиния 27"/>
          <p:cNvSpPr/>
          <p:nvPr/>
        </p:nvSpPr>
        <p:spPr bwMode="auto">
          <a:xfrm>
            <a:off x="107504" y="1268760"/>
            <a:ext cx="434313" cy="220566"/>
          </a:xfrm>
          <a:custGeom>
            <a:avLst/>
            <a:gdLst>
              <a:gd name="connsiteX0" fmla="*/ 0 w 432008"/>
              <a:gd name="connsiteY0" fmla="*/ 216004 h 432008"/>
              <a:gd name="connsiteX1" fmla="*/ 63266 w 432008"/>
              <a:gd name="connsiteY1" fmla="*/ 63266 h 432008"/>
              <a:gd name="connsiteX2" fmla="*/ 216004 w 432008"/>
              <a:gd name="connsiteY2" fmla="*/ 0 h 432008"/>
              <a:gd name="connsiteX3" fmla="*/ 368742 w 432008"/>
              <a:gd name="connsiteY3" fmla="*/ 63266 h 432008"/>
              <a:gd name="connsiteX4" fmla="*/ 432008 w 432008"/>
              <a:gd name="connsiteY4" fmla="*/ 216004 h 432008"/>
              <a:gd name="connsiteX5" fmla="*/ 368742 w 432008"/>
              <a:gd name="connsiteY5" fmla="*/ 368742 h 432008"/>
              <a:gd name="connsiteX6" fmla="*/ 216004 w 432008"/>
              <a:gd name="connsiteY6" fmla="*/ 432008 h 432008"/>
              <a:gd name="connsiteX7" fmla="*/ 63266 w 432008"/>
              <a:gd name="connsiteY7" fmla="*/ 368742 h 432008"/>
              <a:gd name="connsiteX8" fmla="*/ 0 w 432008"/>
              <a:gd name="connsiteY8" fmla="*/ 216004 h 432008"/>
              <a:gd name="connsiteX0" fmla="*/ 25456 w 457464"/>
              <a:gd name="connsiteY0" fmla="*/ 241460 h 457464"/>
              <a:gd name="connsiteX1" fmla="*/ 241460 w 457464"/>
              <a:gd name="connsiteY1" fmla="*/ 25456 h 457464"/>
              <a:gd name="connsiteX2" fmla="*/ 394198 w 457464"/>
              <a:gd name="connsiteY2" fmla="*/ 88722 h 457464"/>
              <a:gd name="connsiteX3" fmla="*/ 457464 w 457464"/>
              <a:gd name="connsiteY3" fmla="*/ 241460 h 457464"/>
              <a:gd name="connsiteX4" fmla="*/ 394198 w 457464"/>
              <a:gd name="connsiteY4" fmla="*/ 394198 h 457464"/>
              <a:gd name="connsiteX5" fmla="*/ 241460 w 457464"/>
              <a:gd name="connsiteY5" fmla="*/ 457464 h 457464"/>
              <a:gd name="connsiteX6" fmla="*/ 88722 w 457464"/>
              <a:gd name="connsiteY6" fmla="*/ 394198 h 457464"/>
              <a:gd name="connsiteX7" fmla="*/ 25456 w 457464"/>
              <a:gd name="connsiteY7" fmla="*/ 241460 h 457464"/>
              <a:gd name="connsiteX0" fmla="*/ 50913 w 491656"/>
              <a:gd name="connsiteY0" fmla="*/ 152738 h 368742"/>
              <a:gd name="connsiteX1" fmla="*/ 419655 w 491656"/>
              <a:gd name="connsiteY1" fmla="*/ 0 h 368742"/>
              <a:gd name="connsiteX2" fmla="*/ 482921 w 491656"/>
              <a:gd name="connsiteY2" fmla="*/ 152738 h 368742"/>
              <a:gd name="connsiteX3" fmla="*/ 419655 w 491656"/>
              <a:gd name="connsiteY3" fmla="*/ 305476 h 368742"/>
              <a:gd name="connsiteX4" fmla="*/ 266917 w 491656"/>
              <a:gd name="connsiteY4" fmla="*/ 368742 h 368742"/>
              <a:gd name="connsiteX5" fmla="*/ 114179 w 491656"/>
              <a:gd name="connsiteY5" fmla="*/ 305476 h 368742"/>
              <a:gd name="connsiteX6" fmla="*/ 50913 w 491656"/>
              <a:gd name="connsiteY6" fmla="*/ 152738 h 368742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0 h 216004"/>
              <a:gd name="connsiteX1" fmla="*/ 493465 w 554922"/>
              <a:gd name="connsiteY1" fmla="*/ 0 h 216004"/>
              <a:gd name="connsiteX2" fmla="*/ 430199 w 554922"/>
              <a:gd name="connsiteY2" fmla="*/ 152738 h 216004"/>
              <a:gd name="connsiteX3" fmla="*/ 277461 w 554922"/>
              <a:gd name="connsiteY3" fmla="*/ 216004 h 216004"/>
              <a:gd name="connsiteX4" fmla="*/ 124723 w 554922"/>
              <a:gd name="connsiteY4" fmla="*/ 152738 h 216004"/>
              <a:gd name="connsiteX5" fmla="*/ 61457 w 554922"/>
              <a:gd name="connsiteY5" fmla="*/ 0 h 216004"/>
              <a:gd name="connsiteX0" fmla="*/ 61457 w 495812"/>
              <a:gd name="connsiteY0" fmla="*/ 0 h 216004"/>
              <a:gd name="connsiteX1" fmla="*/ 493465 w 495812"/>
              <a:gd name="connsiteY1" fmla="*/ 0 h 216004"/>
              <a:gd name="connsiteX2" fmla="*/ 430199 w 495812"/>
              <a:gd name="connsiteY2" fmla="*/ 152738 h 216004"/>
              <a:gd name="connsiteX3" fmla="*/ 277461 w 495812"/>
              <a:gd name="connsiteY3" fmla="*/ 216004 h 216004"/>
              <a:gd name="connsiteX4" fmla="*/ 124723 w 495812"/>
              <a:gd name="connsiteY4" fmla="*/ 152738 h 216004"/>
              <a:gd name="connsiteX5" fmla="*/ 61457 w 495812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8236"/>
              <a:gd name="connsiteX1" fmla="*/ 468009 w 504010"/>
              <a:gd name="connsiteY1" fmla="*/ 0 h 218236"/>
              <a:gd name="connsiteX2" fmla="*/ 252005 w 504010"/>
              <a:gd name="connsiteY2" fmla="*/ 216004 h 218236"/>
              <a:gd name="connsiteX3" fmla="*/ 36001 w 504010"/>
              <a:gd name="connsiteY3" fmla="*/ 0 h 218236"/>
              <a:gd name="connsiteX0" fmla="*/ 36001 w 504010"/>
              <a:gd name="connsiteY0" fmla="*/ 0 h 223260"/>
              <a:gd name="connsiteX1" fmla="*/ 468009 w 504010"/>
              <a:gd name="connsiteY1" fmla="*/ 0 h 223260"/>
              <a:gd name="connsiteX2" fmla="*/ 252005 w 504010"/>
              <a:gd name="connsiteY2" fmla="*/ 216004 h 223260"/>
              <a:gd name="connsiteX3" fmla="*/ 36001 w 504010"/>
              <a:gd name="connsiteY3" fmla="*/ 0 h 223260"/>
              <a:gd name="connsiteX0" fmla="*/ 0 w 468009"/>
              <a:gd name="connsiteY0" fmla="*/ 0 h 223260"/>
              <a:gd name="connsiteX1" fmla="*/ 432008 w 468009"/>
              <a:gd name="connsiteY1" fmla="*/ 0 h 223260"/>
              <a:gd name="connsiteX2" fmla="*/ 216004 w 468009"/>
              <a:gd name="connsiteY2" fmla="*/ 216004 h 223260"/>
              <a:gd name="connsiteX3" fmla="*/ 0 w 468009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4313"/>
              <a:gd name="connsiteY0" fmla="*/ 0 h 223260"/>
              <a:gd name="connsiteX1" fmla="*/ 432008 w 434313"/>
              <a:gd name="connsiteY1" fmla="*/ 0 h 223260"/>
              <a:gd name="connsiteX2" fmla="*/ 216004 w 434313"/>
              <a:gd name="connsiteY2" fmla="*/ 216004 h 223260"/>
              <a:gd name="connsiteX3" fmla="*/ 0 w 434313"/>
              <a:gd name="connsiteY3" fmla="*/ 0 h 223260"/>
              <a:gd name="connsiteX0" fmla="*/ 0 w 434313"/>
              <a:gd name="connsiteY0" fmla="*/ 0 h 220566"/>
              <a:gd name="connsiteX1" fmla="*/ 432008 w 434313"/>
              <a:gd name="connsiteY1" fmla="*/ 0 h 220566"/>
              <a:gd name="connsiteX2" fmla="*/ 216004 w 434313"/>
              <a:gd name="connsiteY2" fmla="*/ 216004 h 220566"/>
              <a:gd name="connsiteX3" fmla="*/ 0 w 434313"/>
              <a:gd name="connsiteY3" fmla="*/ 0 h 220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4313" h="220566">
                <a:moveTo>
                  <a:pt x="0" y="0"/>
                </a:moveTo>
                <a:cubicBezTo>
                  <a:pt x="110545" y="1184"/>
                  <a:pt x="284007" y="1184"/>
                  <a:pt x="432008" y="0"/>
                </a:cubicBezTo>
                <a:cubicBezTo>
                  <a:pt x="434313" y="75539"/>
                  <a:pt x="356919" y="220566"/>
                  <a:pt x="216004" y="216004"/>
                </a:cubicBezTo>
                <a:cubicBezTo>
                  <a:pt x="63109" y="218236"/>
                  <a:pt x="893" y="127411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Полилиния 28"/>
          <p:cNvSpPr/>
          <p:nvPr/>
        </p:nvSpPr>
        <p:spPr bwMode="auto">
          <a:xfrm flipV="1">
            <a:off x="107504" y="1624258"/>
            <a:ext cx="434313" cy="220566"/>
          </a:xfrm>
          <a:custGeom>
            <a:avLst/>
            <a:gdLst>
              <a:gd name="connsiteX0" fmla="*/ 0 w 432008"/>
              <a:gd name="connsiteY0" fmla="*/ 216004 h 432008"/>
              <a:gd name="connsiteX1" fmla="*/ 63266 w 432008"/>
              <a:gd name="connsiteY1" fmla="*/ 63266 h 432008"/>
              <a:gd name="connsiteX2" fmla="*/ 216004 w 432008"/>
              <a:gd name="connsiteY2" fmla="*/ 0 h 432008"/>
              <a:gd name="connsiteX3" fmla="*/ 368742 w 432008"/>
              <a:gd name="connsiteY3" fmla="*/ 63266 h 432008"/>
              <a:gd name="connsiteX4" fmla="*/ 432008 w 432008"/>
              <a:gd name="connsiteY4" fmla="*/ 216004 h 432008"/>
              <a:gd name="connsiteX5" fmla="*/ 368742 w 432008"/>
              <a:gd name="connsiteY5" fmla="*/ 368742 h 432008"/>
              <a:gd name="connsiteX6" fmla="*/ 216004 w 432008"/>
              <a:gd name="connsiteY6" fmla="*/ 432008 h 432008"/>
              <a:gd name="connsiteX7" fmla="*/ 63266 w 432008"/>
              <a:gd name="connsiteY7" fmla="*/ 368742 h 432008"/>
              <a:gd name="connsiteX8" fmla="*/ 0 w 432008"/>
              <a:gd name="connsiteY8" fmla="*/ 216004 h 432008"/>
              <a:gd name="connsiteX0" fmla="*/ 25456 w 457464"/>
              <a:gd name="connsiteY0" fmla="*/ 241460 h 457464"/>
              <a:gd name="connsiteX1" fmla="*/ 241460 w 457464"/>
              <a:gd name="connsiteY1" fmla="*/ 25456 h 457464"/>
              <a:gd name="connsiteX2" fmla="*/ 394198 w 457464"/>
              <a:gd name="connsiteY2" fmla="*/ 88722 h 457464"/>
              <a:gd name="connsiteX3" fmla="*/ 457464 w 457464"/>
              <a:gd name="connsiteY3" fmla="*/ 241460 h 457464"/>
              <a:gd name="connsiteX4" fmla="*/ 394198 w 457464"/>
              <a:gd name="connsiteY4" fmla="*/ 394198 h 457464"/>
              <a:gd name="connsiteX5" fmla="*/ 241460 w 457464"/>
              <a:gd name="connsiteY5" fmla="*/ 457464 h 457464"/>
              <a:gd name="connsiteX6" fmla="*/ 88722 w 457464"/>
              <a:gd name="connsiteY6" fmla="*/ 394198 h 457464"/>
              <a:gd name="connsiteX7" fmla="*/ 25456 w 457464"/>
              <a:gd name="connsiteY7" fmla="*/ 241460 h 457464"/>
              <a:gd name="connsiteX0" fmla="*/ 50913 w 491656"/>
              <a:gd name="connsiteY0" fmla="*/ 152738 h 368742"/>
              <a:gd name="connsiteX1" fmla="*/ 419655 w 491656"/>
              <a:gd name="connsiteY1" fmla="*/ 0 h 368742"/>
              <a:gd name="connsiteX2" fmla="*/ 482921 w 491656"/>
              <a:gd name="connsiteY2" fmla="*/ 152738 h 368742"/>
              <a:gd name="connsiteX3" fmla="*/ 419655 w 491656"/>
              <a:gd name="connsiteY3" fmla="*/ 305476 h 368742"/>
              <a:gd name="connsiteX4" fmla="*/ 266917 w 491656"/>
              <a:gd name="connsiteY4" fmla="*/ 368742 h 368742"/>
              <a:gd name="connsiteX5" fmla="*/ 114179 w 491656"/>
              <a:gd name="connsiteY5" fmla="*/ 305476 h 368742"/>
              <a:gd name="connsiteX6" fmla="*/ 50913 w 491656"/>
              <a:gd name="connsiteY6" fmla="*/ 152738 h 368742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25456 h 241460"/>
              <a:gd name="connsiteX1" fmla="*/ 493465 w 554922"/>
              <a:gd name="connsiteY1" fmla="*/ 25456 h 241460"/>
              <a:gd name="connsiteX2" fmla="*/ 430199 w 554922"/>
              <a:gd name="connsiteY2" fmla="*/ 178194 h 241460"/>
              <a:gd name="connsiteX3" fmla="*/ 277461 w 554922"/>
              <a:gd name="connsiteY3" fmla="*/ 241460 h 241460"/>
              <a:gd name="connsiteX4" fmla="*/ 124723 w 554922"/>
              <a:gd name="connsiteY4" fmla="*/ 178194 h 241460"/>
              <a:gd name="connsiteX5" fmla="*/ 61457 w 554922"/>
              <a:gd name="connsiteY5" fmla="*/ 25456 h 241460"/>
              <a:gd name="connsiteX0" fmla="*/ 61457 w 554922"/>
              <a:gd name="connsiteY0" fmla="*/ 0 h 216004"/>
              <a:gd name="connsiteX1" fmla="*/ 493465 w 554922"/>
              <a:gd name="connsiteY1" fmla="*/ 0 h 216004"/>
              <a:gd name="connsiteX2" fmla="*/ 430199 w 554922"/>
              <a:gd name="connsiteY2" fmla="*/ 152738 h 216004"/>
              <a:gd name="connsiteX3" fmla="*/ 277461 w 554922"/>
              <a:gd name="connsiteY3" fmla="*/ 216004 h 216004"/>
              <a:gd name="connsiteX4" fmla="*/ 124723 w 554922"/>
              <a:gd name="connsiteY4" fmla="*/ 152738 h 216004"/>
              <a:gd name="connsiteX5" fmla="*/ 61457 w 554922"/>
              <a:gd name="connsiteY5" fmla="*/ 0 h 216004"/>
              <a:gd name="connsiteX0" fmla="*/ 61457 w 495812"/>
              <a:gd name="connsiteY0" fmla="*/ 0 h 216004"/>
              <a:gd name="connsiteX1" fmla="*/ 493465 w 495812"/>
              <a:gd name="connsiteY1" fmla="*/ 0 h 216004"/>
              <a:gd name="connsiteX2" fmla="*/ 430199 w 495812"/>
              <a:gd name="connsiteY2" fmla="*/ 152738 h 216004"/>
              <a:gd name="connsiteX3" fmla="*/ 277461 w 495812"/>
              <a:gd name="connsiteY3" fmla="*/ 216004 h 216004"/>
              <a:gd name="connsiteX4" fmla="*/ 124723 w 495812"/>
              <a:gd name="connsiteY4" fmla="*/ 152738 h 216004"/>
              <a:gd name="connsiteX5" fmla="*/ 61457 w 495812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34355"/>
              <a:gd name="connsiteY0" fmla="*/ 0 h 216004"/>
              <a:gd name="connsiteX1" fmla="*/ 432008 w 434355"/>
              <a:gd name="connsiteY1" fmla="*/ 0 h 216004"/>
              <a:gd name="connsiteX2" fmla="*/ 368742 w 434355"/>
              <a:gd name="connsiteY2" fmla="*/ 152738 h 216004"/>
              <a:gd name="connsiteX3" fmla="*/ 216004 w 434355"/>
              <a:gd name="connsiteY3" fmla="*/ 216004 h 216004"/>
              <a:gd name="connsiteX4" fmla="*/ 63266 w 434355"/>
              <a:gd name="connsiteY4" fmla="*/ 152738 h 216004"/>
              <a:gd name="connsiteX5" fmla="*/ 0 w 434355"/>
              <a:gd name="connsiteY5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0 w 468009"/>
              <a:gd name="connsiteY0" fmla="*/ 0 h 216004"/>
              <a:gd name="connsiteX1" fmla="*/ 432008 w 468009"/>
              <a:gd name="connsiteY1" fmla="*/ 0 h 216004"/>
              <a:gd name="connsiteX2" fmla="*/ 216004 w 468009"/>
              <a:gd name="connsiteY2" fmla="*/ 216004 h 216004"/>
              <a:gd name="connsiteX3" fmla="*/ 63266 w 468009"/>
              <a:gd name="connsiteY3" fmla="*/ 152738 h 216004"/>
              <a:gd name="connsiteX4" fmla="*/ 0 w 468009"/>
              <a:gd name="connsiteY4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6004"/>
              <a:gd name="connsiteX1" fmla="*/ 468009 w 504010"/>
              <a:gd name="connsiteY1" fmla="*/ 0 h 216004"/>
              <a:gd name="connsiteX2" fmla="*/ 252005 w 504010"/>
              <a:gd name="connsiteY2" fmla="*/ 216004 h 216004"/>
              <a:gd name="connsiteX3" fmla="*/ 36001 w 504010"/>
              <a:gd name="connsiteY3" fmla="*/ 0 h 216004"/>
              <a:gd name="connsiteX0" fmla="*/ 36001 w 504010"/>
              <a:gd name="connsiteY0" fmla="*/ 0 h 218236"/>
              <a:gd name="connsiteX1" fmla="*/ 468009 w 504010"/>
              <a:gd name="connsiteY1" fmla="*/ 0 h 218236"/>
              <a:gd name="connsiteX2" fmla="*/ 252005 w 504010"/>
              <a:gd name="connsiteY2" fmla="*/ 216004 h 218236"/>
              <a:gd name="connsiteX3" fmla="*/ 36001 w 504010"/>
              <a:gd name="connsiteY3" fmla="*/ 0 h 218236"/>
              <a:gd name="connsiteX0" fmla="*/ 36001 w 504010"/>
              <a:gd name="connsiteY0" fmla="*/ 0 h 223260"/>
              <a:gd name="connsiteX1" fmla="*/ 468009 w 504010"/>
              <a:gd name="connsiteY1" fmla="*/ 0 h 223260"/>
              <a:gd name="connsiteX2" fmla="*/ 252005 w 504010"/>
              <a:gd name="connsiteY2" fmla="*/ 216004 h 223260"/>
              <a:gd name="connsiteX3" fmla="*/ 36001 w 504010"/>
              <a:gd name="connsiteY3" fmla="*/ 0 h 223260"/>
              <a:gd name="connsiteX0" fmla="*/ 0 w 468009"/>
              <a:gd name="connsiteY0" fmla="*/ 0 h 223260"/>
              <a:gd name="connsiteX1" fmla="*/ 432008 w 468009"/>
              <a:gd name="connsiteY1" fmla="*/ 0 h 223260"/>
              <a:gd name="connsiteX2" fmla="*/ 216004 w 468009"/>
              <a:gd name="connsiteY2" fmla="*/ 216004 h 223260"/>
              <a:gd name="connsiteX3" fmla="*/ 0 w 468009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2008"/>
              <a:gd name="connsiteY0" fmla="*/ 0 h 223260"/>
              <a:gd name="connsiteX1" fmla="*/ 432008 w 432008"/>
              <a:gd name="connsiteY1" fmla="*/ 0 h 223260"/>
              <a:gd name="connsiteX2" fmla="*/ 216004 w 432008"/>
              <a:gd name="connsiteY2" fmla="*/ 216004 h 223260"/>
              <a:gd name="connsiteX3" fmla="*/ 0 w 432008"/>
              <a:gd name="connsiteY3" fmla="*/ 0 h 223260"/>
              <a:gd name="connsiteX0" fmla="*/ 0 w 434313"/>
              <a:gd name="connsiteY0" fmla="*/ 0 h 223260"/>
              <a:gd name="connsiteX1" fmla="*/ 432008 w 434313"/>
              <a:gd name="connsiteY1" fmla="*/ 0 h 223260"/>
              <a:gd name="connsiteX2" fmla="*/ 216004 w 434313"/>
              <a:gd name="connsiteY2" fmla="*/ 216004 h 223260"/>
              <a:gd name="connsiteX3" fmla="*/ 0 w 434313"/>
              <a:gd name="connsiteY3" fmla="*/ 0 h 223260"/>
              <a:gd name="connsiteX0" fmla="*/ 0 w 434313"/>
              <a:gd name="connsiteY0" fmla="*/ 0 h 220566"/>
              <a:gd name="connsiteX1" fmla="*/ 432008 w 434313"/>
              <a:gd name="connsiteY1" fmla="*/ 0 h 220566"/>
              <a:gd name="connsiteX2" fmla="*/ 216004 w 434313"/>
              <a:gd name="connsiteY2" fmla="*/ 216004 h 220566"/>
              <a:gd name="connsiteX3" fmla="*/ 0 w 434313"/>
              <a:gd name="connsiteY3" fmla="*/ 0 h 220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4313" h="220566">
                <a:moveTo>
                  <a:pt x="0" y="0"/>
                </a:moveTo>
                <a:cubicBezTo>
                  <a:pt x="110545" y="1184"/>
                  <a:pt x="284007" y="1184"/>
                  <a:pt x="432008" y="0"/>
                </a:cubicBezTo>
                <a:cubicBezTo>
                  <a:pt x="434313" y="75539"/>
                  <a:pt x="356919" y="220566"/>
                  <a:pt x="216004" y="216004"/>
                </a:cubicBezTo>
                <a:cubicBezTo>
                  <a:pt x="63109" y="218236"/>
                  <a:pt x="893" y="127411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Заголовок 1"/>
          <p:cNvSpPr>
            <a:spLocks noGrp="1"/>
          </p:cNvSpPr>
          <p:nvPr>
            <p:ph type="title"/>
          </p:nvPr>
        </p:nvSpPr>
        <p:spPr>
          <a:xfrm>
            <a:off x="1187450" y="188641"/>
            <a:ext cx="7561263" cy="936898"/>
          </a:xfrm>
        </p:spPr>
        <p:txBody>
          <a:bodyPr>
            <a:normAutofit/>
          </a:bodyPr>
          <a:lstStyle/>
          <a:p>
            <a:pPr eaLnBrk="1" hangingPunct="1"/>
            <a:r>
              <a:rPr lang="ru-RU" altLang="ru-RU" dirty="0" smtClean="0"/>
              <a:t>Общая оценка проекта Стратегии</a:t>
            </a:r>
            <a:endParaRPr lang="ru-RU" alt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77DEE3-C928-46B6-A607-6342956AF40F}" type="slidenum">
              <a:rPr lang="ru-RU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 bwMode="auto">
          <a:xfrm>
            <a:off x="251520" y="2279801"/>
            <a:ext cx="8496944" cy="61239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36000" rIns="0" bIns="45720" numCol="1" rtlCol="0" anchor="ctr" anchorCtr="0" compatLnSpc="1">
            <a:prstTxWarp prst="textNoShape">
              <a:avLst/>
            </a:prstTxWarp>
          </a:bodyPr>
          <a:lstStyle/>
          <a:p>
            <a:pPr algn="just">
              <a:lnSpc>
                <a:spcPct val="85000"/>
              </a:lnSpc>
            </a:pPr>
            <a:r>
              <a:rPr lang="ru-RU" sz="1400" b="1" dirty="0" smtClean="0">
                <a:latin typeface="+mj-lt"/>
                <a:cs typeface="Arial" pitchFamily="34" charset="0"/>
              </a:rPr>
              <a:t>Обеспечение потребностей экономики страны в лесных ресурсах</a:t>
            </a:r>
            <a:r>
              <a:rPr lang="en-US" sz="1400" b="1" dirty="0" smtClean="0">
                <a:latin typeface="+mj-lt"/>
                <a:cs typeface="Arial" pitchFamily="34" charset="0"/>
              </a:rPr>
              <a:t> </a:t>
            </a:r>
            <a:r>
              <a:rPr lang="ru-RU" sz="1400" b="1" dirty="0" smtClean="0">
                <a:latin typeface="+mj-lt"/>
                <a:cs typeface="Arial" pitchFamily="34" charset="0"/>
              </a:rPr>
              <a:t>и общественных потребностей в услугах лесов при сохранении</a:t>
            </a:r>
            <a:r>
              <a:rPr lang="en-US" sz="1400" b="1" dirty="0" smtClean="0">
                <a:latin typeface="+mj-lt"/>
                <a:cs typeface="Arial" pitchFamily="34" charset="0"/>
              </a:rPr>
              <a:t> </a:t>
            </a:r>
            <a:r>
              <a:rPr lang="ru-RU" sz="1400" b="1" dirty="0" smtClean="0">
                <a:latin typeface="+mj-lt"/>
                <a:cs typeface="Arial" pitchFamily="34" charset="0"/>
              </a:rPr>
              <a:t>благоприятной окружающей среды для граждан и биосферной</a:t>
            </a:r>
            <a:r>
              <a:rPr lang="en-US" sz="1400" b="1" dirty="0" smtClean="0">
                <a:latin typeface="+mj-lt"/>
                <a:cs typeface="Arial" pitchFamily="34" charset="0"/>
              </a:rPr>
              <a:t> </a:t>
            </a:r>
            <a:r>
              <a:rPr lang="ru-RU" sz="1400" b="1" dirty="0" smtClean="0">
                <a:latin typeface="+mj-lt"/>
                <a:cs typeface="Arial" pitchFamily="34" charset="0"/>
              </a:rPr>
              <a:t>роли лесов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251520" y="1196752"/>
            <a:ext cx="8606760" cy="458587"/>
          </a:xfrm>
          <a:prstGeom prst="rect">
            <a:avLst/>
          </a:prstGeom>
        </p:spPr>
        <p:txBody>
          <a:bodyPr wrap="square" lIns="36000">
            <a:spAutoFit/>
          </a:bodyPr>
          <a:lstStyle/>
          <a:p>
            <a:pPr algn="just">
              <a:lnSpc>
                <a:spcPct val="85000"/>
              </a:lnSpc>
            </a:pPr>
            <a:r>
              <a:rPr lang="ru-RU" sz="1400" b="1" dirty="0" smtClean="0"/>
              <a:t>Сохранен принцип необходимости разработки </a:t>
            </a:r>
            <a:r>
              <a:rPr lang="ru-RU" sz="1400" b="1" dirty="0" smtClean="0">
                <a:solidFill>
                  <a:schemeClr val="tx2"/>
                </a:solidFill>
                <a:latin typeface="Arial Black" pitchFamily="34" charset="0"/>
              </a:rPr>
              <a:t>ЕДИНОЙ СТРАТЕГИИ</a:t>
            </a:r>
            <a:r>
              <a:rPr lang="ru-RU" sz="1400" b="1" dirty="0" smtClean="0">
                <a:solidFill>
                  <a:schemeClr val="tx2"/>
                </a:solidFill>
              </a:rPr>
              <a:t>, </a:t>
            </a:r>
            <a:r>
              <a:rPr lang="ru-RU" sz="1400" b="1" dirty="0" smtClean="0"/>
              <a:t>включающей  лесное хозяйство и лесопромышленный комплекс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79512" y="1628800"/>
            <a:ext cx="8568952" cy="458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5000"/>
              </a:lnSpc>
            </a:pPr>
            <a:r>
              <a:rPr lang="ru-RU" sz="1400" b="1" dirty="0" smtClean="0">
                <a:solidFill>
                  <a:schemeClr val="tx2"/>
                </a:solidFill>
              </a:rPr>
              <a:t>Цели Стратегии </a:t>
            </a:r>
            <a:r>
              <a:rPr lang="ru-RU" sz="1400" b="1" dirty="0" smtClean="0"/>
              <a:t>в общем увязаны с целями Основ государственной политики в области использования, охраны, защиты и воспроизводства лесов в РФ на период до 2030 г.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0" y="5511162"/>
            <a:ext cx="4427984" cy="13742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5000"/>
              </a:lnSpc>
              <a:buClr>
                <a:schemeClr val="tx2"/>
              </a:buClr>
              <a:buFont typeface="Arial" pitchFamily="34" charset="0"/>
              <a:buChar char="►"/>
            </a:pPr>
            <a:r>
              <a:rPr lang="ru-RU" sz="1400" b="1" dirty="0" smtClean="0"/>
              <a:t>сценарные варианты развития ЛК</a:t>
            </a:r>
          </a:p>
          <a:p>
            <a:pPr algn="just">
              <a:lnSpc>
                <a:spcPct val="85000"/>
              </a:lnSpc>
              <a:buClr>
                <a:schemeClr val="tx2"/>
              </a:buClr>
              <a:buFont typeface="Arial" pitchFamily="34" charset="0"/>
              <a:buChar char="►"/>
            </a:pPr>
            <a:r>
              <a:rPr lang="ru-RU" sz="1400" b="1" dirty="0" smtClean="0"/>
              <a:t> вопросы интенсификации использования и воспроизводства лесов</a:t>
            </a:r>
          </a:p>
          <a:p>
            <a:pPr algn="just">
              <a:lnSpc>
                <a:spcPct val="85000"/>
              </a:lnSpc>
              <a:buClr>
                <a:schemeClr val="tx2"/>
              </a:buClr>
              <a:buFont typeface="Arial" pitchFamily="34" charset="0"/>
              <a:buChar char="►"/>
            </a:pPr>
            <a:r>
              <a:rPr lang="ru-RU" sz="1400" b="1" dirty="0" smtClean="0"/>
              <a:t> </a:t>
            </a:r>
            <a:r>
              <a:rPr lang="ru-RU" sz="1400" b="1" dirty="0"/>
              <a:t>охраны, защиты и воспроизводства </a:t>
            </a:r>
            <a:r>
              <a:rPr lang="ru-RU" sz="1400" b="1" dirty="0" smtClean="0"/>
              <a:t>лесов </a:t>
            </a:r>
          </a:p>
          <a:p>
            <a:pPr algn="just">
              <a:lnSpc>
                <a:spcPct val="85000"/>
              </a:lnSpc>
              <a:buClr>
                <a:schemeClr val="tx2"/>
              </a:buClr>
              <a:buFont typeface="Arial" pitchFamily="34" charset="0"/>
              <a:buChar char="►"/>
            </a:pPr>
            <a:r>
              <a:rPr lang="ru-RU" sz="1400" b="1" dirty="0" smtClean="0"/>
              <a:t>ценообразования </a:t>
            </a:r>
            <a:r>
              <a:rPr lang="ru-RU" sz="1400" b="1" dirty="0"/>
              <a:t>на лесные </a:t>
            </a:r>
            <a:r>
              <a:rPr lang="ru-RU" sz="1400" b="1" dirty="0" smtClean="0"/>
              <a:t>ресурсы</a:t>
            </a:r>
          </a:p>
          <a:p>
            <a:pPr algn="just">
              <a:lnSpc>
                <a:spcPct val="85000"/>
              </a:lnSpc>
              <a:buClr>
                <a:schemeClr val="tx2"/>
              </a:buClr>
              <a:buFont typeface="Arial" pitchFamily="34" charset="0"/>
              <a:buChar char="►"/>
            </a:pPr>
            <a:r>
              <a:rPr lang="ru-RU" sz="1400" b="1" dirty="0" smtClean="0"/>
              <a:t>развития лесной инфраструктуры</a:t>
            </a:r>
          </a:p>
          <a:p>
            <a:pPr algn="just">
              <a:lnSpc>
                <a:spcPct val="85000"/>
              </a:lnSpc>
              <a:buClr>
                <a:schemeClr val="tx2"/>
              </a:buClr>
              <a:buFont typeface="Arial" pitchFamily="34" charset="0"/>
              <a:buChar char="►"/>
            </a:pPr>
            <a:r>
              <a:rPr lang="ru-RU" sz="1400" b="1" dirty="0" smtClean="0"/>
              <a:t> </a:t>
            </a:r>
            <a:r>
              <a:rPr lang="ru-RU" sz="1400" b="1" dirty="0"/>
              <a:t>федерализации </a:t>
            </a:r>
            <a:r>
              <a:rPr lang="ru-RU" sz="1400" b="1" dirty="0" smtClean="0"/>
              <a:t>лесоустройства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683568" y="2060848"/>
            <a:ext cx="7452320" cy="2862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1400" dirty="0" smtClean="0">
                <a:solidFill>
                  <a:schemeClr val="bg2">
                    <a:lumMod val="75000"/>
                  </a:schemeClr>
                </a:solidFill>
                <a:latin typeface="Arial Black" pitchFamily="34" charset="0"/>
                <a:cs typeface="Arial" pitchFamily="34" charset="0"/>
              </a:rPr>
              <a:t>СТРАТЕГИЧЕСКАЯ ЦЕЛЬ ГОС. ЛЕСНОЙ ПОЛИТИКИ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973385" y="2780928"/>
            <a:ext cx="3058851" cy="2862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1400" dirty="0" smtClean="0">
                <a:solidFill>
                  <a:schemeClr val="bg2">
                    <a:lumMod val="75000"/>
                  </a:schemeClr>
                </a:solidFill>
                <a:latin typeface="Arial Black" pitchFamily="34" charset="0"/>
                <a:cs typeface="Arial" pitchFamily="34" charset="0"/>
              </a:rPr>
              <a:t>ГЛАВНАЯ ЦЕЛЬ СТРАТЕГИИ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51520" y="2996952"/>
            <a:ext cx="8640960" cy="824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5000"/>
              </a:lnSpc>
            </a:pP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Создание инновационного и эффективного лесного сектора, обеспечивающего повышение его вклада в экономическое развитие РФ, адекватного потребностям экономики в лесных ресурсах и внешнеэкономическим интересам России, при гарантированном сохранении национальной и глобальной экологической значимости лесов страны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187624" y="3790840"/>
            <a:ext cx="7488832" cy="2862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1400" dirty="0" smtClean="0">
                <a:solidFill>
                  <a:schemeClr val="bg2">
                    <a:lumMod val="75000"/>
                  </a:schemeClr>
                </a:solidFill>
                <a:latin typeface="Arial Black" pitchFamily="34" charset="0"/>
                <a:cs typeface="Arial" pitchFamily="34" charset="0"/>
              </a:rPr>
              <a:t>ЦЕЛЬ СТРАТЕГИИ В СФЕРЕ ЛЕСНОГО ХОЗЯЙСТВА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79512" y="3972311"/>
            <a:ext cx="8784976" cy="824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5000"/>
              </a:lnSpc>
            </a:pP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Достижение устойчивого лесоуправления, инновационного и эффективного развития использования, охраны, защиты и воспроизводства лесов, обеспечивающих опережающий рост лесного сектора экономики, социальную и экологическую безопасность страны, безусловное выполнение международных обязательств РФ в части лесов</a:t>
            </a:r>
          </a:p>
        </p:txBody>
      </p:sp>
      <p:sp>
        <p:nvSpPr>
          <p:cNvPr id="28" name="Развернутая стрелка 27"/>
          <p:cNvSpPr/>
          <p:nvPr/>
        </p:nvSpPr>
        <p:spPr>
          <a:xfrm rot="5400000">
            <a:off x="8208404" y="2168860"/>
            <a:ext cx="1008112" cy="648072"/>
          </a:xfrm>
          <a:prstGeom prst="uturnArrow">
            <a:avLst>
              <a:gd name="adj1" fmla="val 24346"/>
              <a:gd name="adj2" fmla="val 12173"/>
              <a:gd name="adj3" fmla="val 15838"/>
              <a:gd name="adj4" fmla="val 64659"/>
              <a:gd name="adj5" fmla="val 8049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Развернутая стрелка 28"/>
          <p:cNvSpPr/>
          <p:nvPr/>
        </p:nvSpPr>
        <p:spPr>
          <a:xfrm rot="16200000" flipH="1">
            <a:off x="-216532" y="3104964"/>
            <a:ext cx="1152128" cy="648072"/>
          </a:xfrm>
          <a:prstGeom prst="uturnArrow">
            <a:avLst>
              <a:gd name="adj1" fmla="val 24346"/>
              <a:gd name="adj2" fmla="val 12173"/>
              <a:gd name="adj3" fmla="val 15838"/>
              <a:gd name="adj4" fmla="val 64659"/>
              <a:gd name="adj5" fmla="val 8049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107504" y="5078331"/>
            <a:ext cx="8640960" cy="5109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5000"/>
              </a:lnSpc>
            </a:pPr>
            <a:r>
              <a:rPr lang="ru-RU" sz="1600" b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Разработчиком учтены предложения Минприроды России и Рослесхоза в части следующих вопросов</a:t>
            </a:r>
            <a:r>
              <a:rPr lang="ru-RU" sz="1600" b="1" dirty="0" smtClean="0">
                <a:solidFill>
                  <a:schemeClr val="accent3"/>
                </a:solidFill>
                <a:latin typeface="Arial Black" pitchFamily="34" charset="0"/>
                <a:cs typeface="Arial" pitchFamily="34" charset="0"/>
              </a:rPr>
              <a:t>:</a:t>
            </a: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4392488" y="5472195"/>
            <a:ext cx="4751512" cy="119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  <a:buClr>
                <a:schemeClr val="tx2"/>
              </a:buClr>
              <a:buFont typeface="Arial" pitchFamily="34" charset="0"/>
              <a:buChar char="►"/>
            </a:pPr>
            <a:r>
              <a:rPr lang="ru-RU" sz="1400" b="1" dirty="0" smtClean="0"/>
              <a:t>осуществления ГИЛ и ведения лесного реестра</a:t>
            </a:r>
          </a:p>
          <a:p>
            <a:pPr>
              <a:lnSpc>
                <a:spcPct val="85000"/>
              </a:lnSpc>
              <a:buClr>
                <a:schemeClr val="tx2"/>
              </a:buClr>
              <a:buFont typeface="Arial" pitchFamily="34" charset="0"/>
              <a:buChar char="►"/>
            </a:pPr>
            <a:r>
              <a:rPr lang="ru-RU" sz="1400" b="1" dirty="0" smtClean="0"/>
              <a:t>кадастрового учета лесных участков</a:t>
            </a:r>
          </a:p>
          <a:p>
            <a:pPr>
              <a:lnSpc>
                <a:spcPct val="85000"/>
              </a:lnSpc>
              <a:buClr>
                <a:schemeClr val="tx2"/>
              </a:buClr>
              <a:buFont typeface="Arial" pitchFamily="34" charset="0"/>
              <a:buChar char="►"/>
            </a:pPr>
            <a:r>
              <a:rPr lang="ru-RU" sz="1400" b="1" dirty="0" smtClean="0"/>
              <a:t>развития ЕГАИС и ИСДМ-Рослесхоз</a:t>
            </a:r>
          </a:p>
          <a:p>
            <a:pPr>
              <a:lnSpc>
                <a:spcPct val="85000"/>
              </a:lnSpc>
              <a:buClr>
                <a:schemeClr val="tx2"/>
              </a:buClr>
              <a:buFont typeface="Arial" pitchFamily="34" charset="0"/>
              <a:buChar char="►"/>
            </a:pPr>
            <a:r>
              <a:rPr lang="ru-RU" sz="1400" b="1" dirty="0" smtClean="0"/>
              <a:t>адаптации к изменениям климата и реализации Парижского соглашения</a:t>
            </a:r>
          </a:p>
          <a:p>
            <a:pPr>
              <a:lnSpc>
                <a:spcPct val="85000"/>
              </a:lnSpc>
              <a:buClr>
                <a:schemeClr val="tx2"/>
              </a:buClr>
              <a:buFont typeface="Arial" pitchFamily="34" charset="0"/>
              <a:buChar char="►"/>
            </a:pPr>
            <a:r>
              <a:rPr lang="ru-RU" sz="1400" b="1" dirty="0" smtClean="0"/>
              <a:t> научного и кадрового обеспечения и т.д.</a:t>
            </a:r>
            <a:endParaRPr lang="ru-RU" sz="1400" dirty="0"/>
          </a:p>
        </p:txBody>
      </p:sp>
      <p:sp>
        <p:nvSpPr>
          <p:cNvPr id="33" name="Rectangle 1" descr="Темный диагональный 1"/>
          <p:cNvSpPr>
            <a:spLocks noChangeArrowheads="1"/>
          </p:cNvSpPr>
          <p:nvPr/>
        </p:nvSpPr>
        <p:spPr bwMode="auto">
          <a:xfrm>
            <a:off x="179512" y="4945341"/>
            <a:ext cx="5040560" cy="139843"/>
          </a:xfrm>
          <a:custGeom>
            <a:avLst/>
            <a:gdLst>
              <a:gd name="connsiteX0" fmla="*/ 0 w 9039225"/>
              <a:gd name="connsiteY0" fmla="*/ 0 h 638175"/>
              <a:gd name="connsiteX1" fmla="*/ 9039225 w 9039225"/>
              <a:gd name="connsiteY1" fmla="*/ 0 h 638175"/>
              <a:gd name="connsiteX2" fmla="*/ 9039225 w 9039225"/>
              <a:gd name="connsiteY2" fmla="*/ 638175 h 638175"/>
              <a:gd name="connsiteX3" fmla="*/ 0 w 9039225"/>
              <a:gd name="connsiteY3" fmla="*/ 638175 h 638175"/>
              <a:gd name="connsiteX4" fmla="*/ 0 w 9039225"/>
              <a:gd name="connsiteY4" fmla="*/ 0 h 638175"/>
              <a:gd name="connsiteX0" fmla="*/ 0 w 9039225"/>
              <a:gd name="connsiteY0" fmla="*/ 0 h 638175"/>
              <a:gd name="connsiteX1" fmla="*/ 8352928 w 9039225"/>
              <a:gd name="connsiteY1" fmla="*/ 0 h 638175"/>
              <a:gd name="connsiteX2" fmla="*/ 9039225 w 9039225"/>
              <a:gd name="connsiteY2" fmla="*/ 638175 h 638175"/>
              <a:gd name="connsiteX3" fmla="*/ 0 w 9039225"/>
              <a:gd name="connsiteY3" fmla="*/ 638175 h 638175"/>
              <a:gd name="connsiteX4" fmla="*/ 0 w 9039225"/>
              <a:gd name="connsiteY4" fmla="*/ 0 h 638175"/>
              <a:gd name="connsiteX0" fmla="*/ 0 w 9039225"/>
              <a:gd name="connsiteY0" fmla="*/ 0 h 638175"/>
              <a:gd name="connsiteX1" fmla="*/ 8780961 w 9039225"/>
              <a:gd name="connsiteY1" fmla="*/ 0 h 638175"/>
              <a:gd name="connsiteX2" fmla="*/ 9039225 w 9039225"/>
              <a:gd name="connsiteY2" fmla="*/ 638175 h 638175"/>
              <a:gd name="connsiteX3" fmla="*/ 0 w 9039225"/>
              <a:gd name="connsiteY3" fmla="*/ 638175 h 638175"/>
              <a:gd name="connsiteX4" fmla="*/ 0 w 9039225"/>
              <a:gd name="connsiteY4" fmla="*/ 0 h 638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39225" h="638175">
                <a:moveTo>
                  <a:pt x="0" y="0"/>
                </a:moveTo>
                <a:lnTo>
                  <a:pt x="8780961" y="0"/>
                </a:lnTo>
                <a:lnTo>
                  <a:pt x="9039225" y="638175"/>
                </a:lnTo>
                <a:lnTo>
                  <a:pt x="0" y="638175"/>
                </a:lnTo>
                <a:lnTo>
                  <a:pt x="0" y="0"/>
                </a:lnTo>
                <a:close/>
              </a:path>
            </a:pathLst>
          </a:custGeom>
          <a:pattFill prst="dkDnDiag">
            <a:fgClr>
              <a:srgbClr val="FC7E45"/>
            </a:fgClr>
            <a:bgClr>
              <a:srgbClr val="FFFFFF"/>
            </a:bgClr>
          </a:patt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5058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Задачи Стратегии</a:t>
            </a:r>
            <a:br>
              <a:rPr lang="ru-RU" sz="2400" dirty="0" smtClean="0"/>
            </a:br>
            <a:r>
              <a:rPr lang="ru-RU" sz="2400" dirty="0" smtClean="0"/>
              <a:t>(в части лесного хозяйства)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7D33-6F9D-4309-9597-20737778FD84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1196751"/>
            <a:ext cx="2880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tx2"/>
                </a:solidFill>
                <a:latin typeface="Arial Black" pitchFamily="34" charset="0"/>
              </a:rPr>
              <a:t>РЕШАЕМЫЕ ЗАДАЧИ: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504" y="1535305"/>
            <a:ext cx="8424936" cy="3914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 algn="just">
              <a:lnSpc>
                <a:spcPct val="90000"/>
              </a:lnSpc>
              <a:buClr>
                <a:schemeClr val="tx2"/>
              </a:buClr>
              <a:buFont typeface="Arial" pitchFamily="34" charset="0"/>
              <a:buChar char="►"/>
            </a:pPr>
            <a:r>
              <a:rPr lang="ru-RU" sz="2000" b="1" dirty="0" smtClean="0"/>
              <a:t>повышение эффективности управления лесами и лесным хозяйством</a:t>
            </a:r>
          </a:p>
          <a:p>
            <a:pPr marL="355600" indent="-355600" algn="just">
              <a:lnSpc>
                <a:spcPct val="90000"/>
              </a:lnSpc>
              <a:buClr>
                <a:schemeClr val="tx2"/>
              </a:buClr>
              <a:buFont typeface="Arial" pitchFamily="34" charset="0"/>
              <a:buChar char="►"/>
            </a:pPr>
            <a:r>
              <a:rPr lang="ru-RU" sz="2000" b="1" dirty="0" smtClean="0"/>
              <a:t>гарантированное обеспечение экономики и общества лесными ресурсами и услугами лесов, в том числе через интенсификацию использования и воспроизводства лесов</a:t>
            </a:r>
          </a:p>
          <a:p>
            <a:pPr marL="355600" indent="-355600" algn="just">
              <a:lnSpc>
                <a:spcPct val="90000"/>
              </a:lnSpc>
              <a:buClr>
                <a:schemeClr val="tx2"/>
              </a:buClr>
              <a:buFont typeface="Arial" pitchFamily="34" charset="0"/>
              <a:buChar char="►"/>
            </a:pPr>
            <a:r>
              <a:rPr lang="ru-RU" sz="2000" b="1" dirty="0" smtClean="0"/>
              <a:t>повышение эффективности охраны лесов от пожаров, защиты лесов от вредных организмов и других неблагоприятных факторов, сохранение экологического потенциала лесов</a:t>
            </a:r>
          </a:p>
          <a:p>
            <a:pPr marL="355600" indent="-355600" algn="just">
              <a:lnSpc>
                <a:spcPct val="90000"/>
              </a:lnSpc>
              <a:buClr>
                <a:schemeClr val="tx2"/>
              </a:buClr>
              <a:buFont typeface="Arial" pitchFamily="34" charset="0"/>
              <a:buChar char="►"/>
            </a:pPr>
            <a:r>
              <a:rPr lang="ru-RU" sz="2000" b="1" dirty="0" smtClean="0"/>
              <a:t>повышение продуктивности и улучшение породного состава лесов на землях различного целевого назначения</a:t>
            </a:r>
          </a:p>
          <a:p>
            <a:pPr marL="355600" indent="-355600" algn="just">
              <a:lnSpc>
                <a:spcPct val="90000"/>
              </a:lnSpc>
              <a:buClr>
                <a:schemeClr val="tx2"/>
              </a:buClr>
              <a:buFont typeface="Arial" pitchFamily="34" charset="0"/>
              <a:buChar char="►"/>
            </a:pPr>
            <a:r>
              <a:rPr lang="ru-RU" sz="2000" b="1" dirty="0" smtClean="0"/>
              <a:t>повышение научно-технического, технологического и кадрового потенциала лесного хозяйства</a:t>
            </a:r>
            <a:endParaRPr lang="en-US" sz="2000" b="1" dirty="0" smtClean="0"/>
          </a:p>
          <a:p>
            <a:pPr marL="355600" indent="-355600" algn="just">
              <a:lnSpc>
                <a:spcPct val="90000"/>
              </a:lnSpc>
              <a:buClr>
                <a:schemeClr val="tx2"/>
              </a:buClr>
              <a:buFont typeface="Arial" pitchFamily="34" charset="0"/>
              <a:buChar char="►"/>
            </a:pPr>
            <a:endParaRPr lang="ru-RU" sz="1600" b="1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5445224"/>
            <a:ext cx="9144000" cy="1200329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1600" b="1" dirty="0" smtClean="0">
                <a:solidFill>
                  <a:schemeClr val="tx2"/>
                </a:solidFill>
              </a:rPr>
              <a:t>Комплексное решение задач будет способствовать достижению цели</a:t>
            </a:r>
            <a:br>
              <a:rPr lang="ru-RU" sz="1600" b="1" dirty="0" smtClean="0">
                <a:solidFill>
                  <a:schemeClr val="tx2"/>
                </a:solidFill>
              </a:rPr>
            </a:br>
            <a:r>
              <a:rPr lang="ru-RU" sz="1600" b="1" dirty="0" smtClean="0">
                <a:solidFill>
                  <a:schemeClr val="tx2"/>
                </a:solidFill>
              </a:rPr>
              <a:t>по адаптации лесов к изменению климата и реализации комплекса мер</a:t>
            </a:r>
            <a:br>
              <a:rPr lang="ru-RU" sz="1600" b="1" dirty="0" smtClean="0">
                <a:solidFill>
                  <a:schemeClr val="tx2"/>
                </a:solidFill>
              </a:rPr>
            </a:br>
            <a:r>
              <a:rPr lang="ru-RU" sz="1600" b="1" dirty="0" smtClean="0">
                <a:solidFill>
                  <a:schemeClr val="tx2"/>
                </a:solidFill>
              </a:rPr>
              <a:t>по совершенствованию регулирования выбросов парниковых газов в лесном хозяйстве в соответствии с поставленной Президентом РФ  задачей сокращения к 2020 году  выбросов парниковых газов до уровня не более 75 % объема выбросов 1990 года</a:t>
            </a:r>
            <a:endParaRPr lang="ru-RU" sz="1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55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Задача:  </a:t>
            </a:r>
            <a:r>
              <a:rPr lang="ru-RU" dirty="0" smtClean="0"/>
              <a:t>повышение эффективности управления лесами и лесным хозяйством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124744"/>
            <a:ext cx="8640960" cy="5733256"/>
          </a:xfrm>
        </p:spPr>
        <p:txBody>
          <a:bodyPr/>
          <a:lstStyle/>
          <a:p>
            <a:pPr lvl="0" algn="just">
              <a:lnSpc>
                <a:spcPct val="114000"/>
              </a:lnSpc>
              <a:spcBef>
                <a:spcPts val="2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300" b="1" dirty="0" smtClean="0">
                <a:solidFill>
                  <a:schemeClr val="tx1"/>
                </a:solidFill>
                <a:latin typeface="+mj-lt"/>
              </a:rPr>
              <a:t>развитие структуры органов управления лесным хозяйством в субъектах РФ</a:t>
            </a:r>
          </a:p>
          <a:p>
            <a:pPr lvl="0" algn="just">
              <a:lnSpc>
                <a:spcPct val="114000"/>
              </a:lnSpc>
              <a:spcBef>
                <a:spcPts val="2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300" b="1" dirty="0" smtClean="0">
                <a:solidFill>
                  <a:schemeClr val="tx1"/>
                </a:solidFill>
                <a:latin typeface="+mj-lt"/>
              </a:rPr>
              <a:t>развитие федерального надзора  за исполнением субъектами РФ переданных полномочий в области лесных отношений и лесной охраны на уровне субъектов РФ,  лесничествах (лесопарках)</a:t>
            </a:r>
          </a:p>
          <a:p>
            <a:pPr algn="just">
              <a:lnSpc>
                <a:spcPct val="114000"/>
              </a:lnSpc>
              <a:spcBef>
                <a:spcPts val="2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300" b="1" dirty="0" smtClean="0">
                <a:solidFill>
                  <a:schemeClr val="tx1"/>
                </a:solidFill>
                <a:latin typeface="+mj-lt"/>
              </a:rPr>
              <a:t>модернизация институтов (инструментов), осуществляющих информационно-аналитическое обеспечение </a:t>
            </a:r>
            <a:r>
              <a:rPr lang="ru-RU" sz="1300" b="1" dirty="0" err="1" smtClean="0">
                <a:solidFill>
                  <a:schemeClr val="tx1"/>
                </a:solidFill>
                <a:latin typeface="+mj-lt"/>
              </a:rPr>
              <a:t>лесоуправления</a:t>
            </a:r>
            <a:r>
              <a:rPr lang="ru-RU" sz="1300" b="1" dirty="0" smtClean="0">
                <a:solidFill>
                  <a:schemeClr val="tx1"/>
                </a:solidFill>
                <a:latin typeface="+mj-lt"/>
              </a:rPr>
              <a:t>:</a:t>
            </a:r>
          </a:p>
          <a:p>
            <a:pPr indent="369888" algn="just">
              <a:lnSpc>
                <a:spcPct val="90000"/>
              </a:lnSpc>
              <a:spcBef>
                <a:spcPts val="0"/>
              </a:spcBef>
              <a:buClr>
                <a:schemeClr val="tx2"/>
              </a:buClr>
              <a:buFont typeface="Webdings" pitchFamily="18" charset="2"/>
              <a:buChar char="a"/>
            </a:pPr>
            <a:r>
              <a:rPr lang="ru-RU" sz="1300" b="1" dirty="0" smtClean="0">
                <a:latin typeface="+mj-lt"/>
              </a:rPr>
              <a:t>передача полномочий по лесоустройству и ведению государственного лесного реестра на федеральный уровень</a:t>
            </a:r>
          </a:p>
          <a:p>
            <a:pPr indent="369888" algn="just">
              <a:lnSpc>
                <a:spcPct val="90000"/>
              </a:lnSpc>
              <a:spcBef>
                <a:spcPts val="0"/>
              </a:spcBef>
              <a:buClr>
                <a:schemeClr val="tx2"/>
              </a:buClr>
              <a:buFont typeface="Webdings" pitchFamily="18" charset="2"/>
              <a:buChar char="a"/>
            </a:pPr>
            <a:r>
              <a:rPr lang="ru-RU" sz="1300" b="1" dirty="0" smtClean="0">
                <a:latin typeface="+mj-lt"/>
              </a:rPr>
              <a:t>гармонизация зон проведения лесоустройства и государственной инвентаризации лесов в единой системе учета лесов</a:t>
            </a:r>
          </a:p>
          <a:p>
            <a:pPr indent="369888" algn="just">
              <a:lnSpc>
                <a:spcPct val="90000"/>
              </a:lnSpc>
              <a:spcBef>
                <a:spcPts val="0"/>
              </a:spcBef>
              <a:buClr>
                <a:schemeClr val="tx2"/>
              </a:buClr>
              <a:buFont typeface="Webdings" pitchFamily="18" charset="2"/>
              <a:buChar char="a"/>
            </a:pPr>
            <a:r>
              <a:rPr lang="ru-RU" sz="1300" b="1" dirty="0" smtClean="0">
                <a:latin typeface="+mj-lt"/>
              </a:rPr>
              <a:t>технологическая модернизация лесоучетных работ на основе современных методов ДЗЗ с использованием мультиспектральных снимков, радарных космических снимков, а также инновационных разработок по актуализации таксационных и картографических баз данных</a:t>
            </a:r>
          </a:p>
          <a:p>
            <a:pPr lvl="0" algn="just">
              <a:lnSpc>
                <a:spcPct val="114000"/>
              </a:lnSpc>
              <a:spcBef>
                <a:spcPts val="2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300" b="1" dirty="0" smtClean="0">
                <a:solidFill>
                  <a:schemeClr val="tx1"/>
                </a:solidFill>
                <a:latin typeface="+mj-lt"/>
              </a:rPr>
              <a:t>создание оптимальной финансово-экономической модели лесного комплекса на основе рентного подхода формирования  платы за использование лесов</a:t>
            </a:r>
          </a:p>
          <a:p>
            <a:pPr lvl="0" algn="just">
              <a:lnSpc>
                <a:spcPct val="114000"/>
              </a:lnSpc>
              <a:spcBef>
                <a:spcPts val="2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300" b="1" dirty="0" smtClean="0">
                <a:solidFill>
                  <a:schemeClr val="tx1"/>
                </a:solidFill>
                <a:latin typeface="+mj-lt"/>
              </a:rPr>
              <a:t>комплексное зонирование территории лесного фонда в целях оптимизации ведения лесного хозяйства</a:t>
            </a:r>
          </a:p>
          <a:p>
            <a:pPr lvl="0" algn="just">
              <a:lnSpc>
                <a:spcPct val="114000"/>
              </a:lnSpc>
              <a:spcBef>
                <a:spcPts val="2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300" b="1" dirty="0" smtClean="0">
                <a:solidFill>
                  <a:schemeClr val="tx1"/>
                </a:solidFill>
                <a:latin typeface="+mj-lt"/>
              </a:rPr>
              <a:t>создание единой автоматизированной информационной системы Рослесхоза (ЕАИС Рослесхоз), интегрирующей:</a:t>
            </a:r>
          </a:p>
          <a:p>
            <a:pPr marL="355600" lvl="0" indent="355600" algn="just">
              <a:lnSpc>
                <a:spcPct val="90000"/>
              </a:lnSpc>
              <a:spcBef>
                <a:spcPts val="0"/>
              </a:spcBef>
              <a:buClr>
                <a:schemeClr val="tx2"/>
              </a:buClr>
              <a:buSzPct val="100000"/>
              <a:buFont typeface="Webdings" pitchFamily="18" charset="2"/>
              <a:buChar char="a"/>
            </a:pPr>
            <a:r>
              <a:rPr lang="ru-RU" sz="1300" b="1" dirty="0" smtClean="0">
                <a:latin typeface="+mj-lt"/>
              </a:rPr>
              <a:t>ФГИС «Информационная система дистанционного мониторинга лесов» (ИСДМ-Рослесхоз)</a:t>
            </a:r>
          </a:p>
          <a:p>
            <a:pPr marL="355600" lvl="0" indent="355600" algn="just">
              <a:lnSpc>
                <a:spcPct val="90000"/>
              </a:lnSpc>
              <a:spcBef>
                <a:spcPts val="0"/>
              </a:spcBef>
              <a:buClr>
                <a:schemeClr val="tx2"/>
              </a:buClr>
              <a:buSzPct val="100000"/>
              <a:buFont typeface="Webdings" pitchFamily="18" charset="2"/>
              <a:buChar char="a"/>
            </a:pPr>
            <a:r>
              <a:rPr lang="ru-RU" sz="1300" b="1" dirty="0" smtClean="0">
                <a:latin typeface="+mj-lt"/>
              </a:rPr>
              <a:t>Единую государственную автоматизированную информационную систему учета древесины и сделок с ней (</a:t>
            </a:r>
            <a:r>
              <a:rPr lang="ru-RU" sz="1300" b="1" dirty="0" err="1" smtClean="0">
                <a:latin typeface="+mj-lt"/>
              </a:rPr>
              <a:t>ЛесЕГАИС</a:t>
            </a:r>
            <a:r>
              <a:rPr lang="ru-RU" sz="1300" b="1" dirty="0" smtClean="0">
                <a:latin typeface="+mj-lt"/>
              </a:rPr>
              <a:t>)</a:t>
            </a:r>
          </a:p>
          <a:p>
            <a:pPr marL="355600" lvl="0" indent="355600" algn="just">
              <a:lnSpc>
                <a:spcPct val="90000"/>
              </a:lnSpc>
              <a:spcBef>
                <a:spcPts val="0"/>
              </a:spcBef>
              <a:buClr>
                <a:schemeClr val="tx2"/>
              </a:buClr>
              <a:buSzPct val="100000"/>
              <a:buFont typeface="Webdings" pitchFamily="18" charset="2"/>
              <a:buChar char="a"/>
            </a:pPr>
            <a:r>
              <a:rPr lang="ru-RU" sz="1300" b="1" dirty="0" smtClean="0">
                <a:latin typeface="+mj-lt"/>
              </a:rPr>
              <a:t>ведомственный картографо-геодезический фонд, АС «Контроль за достоверностью актов лесопатологических обследований», ситуационный центр Рослесхоза</a:t>
            </a:r>
            <a:endParaRPr lang="ru-RU" sz="1300" b="1" dirty="0"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7D33-6F9D-4309-9597-20737778FD84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lIns="0" rIns="0"/>
          <a:lstStyle/>
          <a:p>
            <a:pPr>
              <a:lnSpc>
                <a:spcPct val="80000"/>
              </a:lnSpc>
            </a:pP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Задача:  </a:t>
            </a:r>
            <a:r>
              <a:rPr lang="ru-RU" sz="2000" dirty="0" smtClean="0"/>
              <a:t>гарантированное обеспечение экономики</a:t>
            </a:r>
            <a:br>
              <a:rPr lang="ru-RU" sz="2000" dirty="0" smtClean="0"/>
            </a:br>
            <a:r>
              <a:rPr lang="ru-RU" sz="2000" dirty="0" smtClean="0"/>
              <a:t>и общества лесными ресурсами</a:t>
            </a:r>
            <a:br>
              <a:rPr lang="ru-RU" sz="2000" dirty="0" smtClean="0"/>
            </a:br>
            <a:r>
              <a:rPr lang="ru-RU" sz="2000" dirty="0" smtClean="0"/>
              <a:t>и услугами лесов, в т.ч. через интенсификацию использования и воспроизводства лесов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556792"/>
            <a:ext cx="8784976" cy="4896544"/>
          </a:xfrm>
        </p:spPr>
        <p:txBody>
          <a:bodyPr/>
          <a:lstStyle/>
          <a:p>
            <a:pPr lvl="0" algn="just">
              <a:spcBef>
                <a:spcPts val="8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500" b="1" dirty="0" smtClean="0">
                <a:solidFill>
                  <a:schemeClr val="tx1"/>
                </a:solidFill>
                <a:latin typeface="+mj-lt"/>
              </a:rPr>
              <a:t>совершенствование принципов деления лесов по целевому назначению, правового режима использования, охраны, защиты и воспроизводства лесов различного целевого назначения, включая территории «зеленого пояса» вокруг населенных пунктов</a:t>
            </a:r>
          </a:p>
          <a:p>
            <a:pPr lvl="0" algn="just">
              <a:spcBef>
                <a:spcPts val="8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500" b="1" dirty="0" smtClean="0">
                <a:solidFill>
                  <a:schemeClr val="tx1"/>
                </a:solidFill>
                <a:latin typeface="+mj-lt"/>
              </a:rPr>
              <a:t>переход к планированию использования лесов с учетом их экономической доступности (развития транспортной инфраструктуры) и деления по целевому назначению</a:t>
            </a:r>
          </a:p>
          <a:p>
            <a:pPr lvl="0" algn="just">
              <a:spcBef>
                <a:spcPts val="8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500" b="1" dirty="0" smtClean="0">
                <a:solidFill>
                  <a:schemeClr val="tx1"/>
                </a:solidFill>
                <a:latin typeface="+mj-lt"/>
              </a:rPr>
              <a:t>разработка и внедрение моделей интенсивного использования и воспроизводства лесов на ранее освоенных территориях с истощенной лесосырьевой базой</a:t>
            </a:r>
          </a:p>
          <a:p>
            <a:pPr lvl="0" algn="just">
              <a:spcBef>
                <a:spcPts val="8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500" b="1" dirty="0" smtClean="0">
                <a:solidFill>
                  <a:schemeClr val="tx1"/>
                </a:solidFill>
                <a:latin typeface="+mj-lt"/>
              </a:rPr>
              <a:t> реализация на принципах ГЧП создания и модернизации дорожной инфраструктуры в лесах, в первую очередь, в зонах интенсивного использования лесов и развития лесопромышленных кластеров</a:t>
            </a:r>
          </a:p>
          <a:p>
            <a:pPr lvl="0" algn="just">
              <a:spcBef>
                <a:spcPts val="8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500" b="1" dirty="0" smtClean="0">
                <a:solidFill>
                  <a:schemeClr val="tx1"/>
                </a:solidFill>
                <a:latin typeface="+mj-lt"/>
              </a:rPr>
              <a:t>формирование условий для развития плантационного лесовыращивания</a:t>
            </a:r>
          </a:p>
          <a:p>
            <a:pPr lvl="0" algn="just">
              <a:spcBef>
                <a:spcPts val="800"/>
              </a:spcBef>
              <a:buClr>
                <a:schemeClr val="tx2"/>
              </a:buClr>
              <a:buSzPct val="100000"/>
              <a:buFont typeface="Arial" pitchFamily="34" charset="0"/>
              <a:buChar char="►"/>
            </a:pPr>
            <a:r>
              <a:rPr lang="ru-RU" sz="1500" b="1" dirty="0" smtClean="0">
                <a:solidFill>
                  <a:schemeClr val="tx1"/>
                </a:solidFill>
                <a:latin typeface="+mj-lt"/>
              </a:rPr>
              <a:t>создание условий для реализации малым и средним бизнесом проектов по использованию лесов для целей заготовки недревесных лесных ресурсов, развития </a:t>
            </a:r>
            <a:r>
              <a:rPr lang="ru-RU" sz="1500" b="1" dirty="0" err="1" smtClean="0">
                <a:solidFill>
                  <a:schemeClr val="tx1"/>
                </a:solidFill>
                <a:latin typeface="+mj-lt"/>
              </a:rPr>
              <a:t>экотуризма</a:t>
            </a:r>
            <a:r>
              <a:rPr lang="ru-RU" sz="1500" b="1" dirty="0" smtClean="0">
                <a:solidFill>
                  <a:schemeClr val="tx1"/>
                </a:solidFill>
                <a:latin typeface="+mj-lt"/>
              </a:rPr>
              <a:t> и народных промыслов, связанных с лесом</a:t>
            </a:r>
          </a:p>
          <a:p>
            <a:pPr algn="just">
              <a:buClr>
                <a:schemeClr val="tx2"/>
              </a:buClr>
              <a:buSzPct val="100000"/>
              <a:buFont typeface="Arial" pitchFamily="34" charset="0"/>
              <a:buChar char="►"/>
            </a:pPr>
            <a:endParaRPr lang="ru-RU" sz="15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7D33-6F9D-4309-9597-20737778FD84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2">
  <a:themeElements>
    <a:clrScheme name="ВНИИЛМ1">
      <a:dk1>
        <a:srgbClr val="663300"/>
      </a:dk1>
      <a:lt1>
        <a:srgbClr val="FFFFFF"/>
      </a:lt1>
      <a:dk2>
        <a:srgbClr val="395E21"/>
      </a:dk2>
      <a:lt2>
        <a:srgbClr val="92D050"/>
      </a:lt2>
      <a:accent1>
        <a:srgbClr val="F5B80B"/>
      </a:accent1>
      <a:accent2>
        <a:srgbClr val="6292C6"/>
      </a:accent2>
      <a:accent3>
        <a:srgbClr val="FFFFFF"/>
      </a:accent3>
      <a:accent4>
        <a:srgbClr val="000000"/>
      </a:accent4>
      <a:accent5>
        <a:srgbClr val="F9D8AA"/>
      </a:accent5>
      <a:accent6>
        <a:srgbClr val="5884B3"/>
      </a:accent6>
      <a:hlink>
        <a:srgbClr val="CC3404"/>
      </a:hlink>
      <a:folHlink>
        <a:srgbClr val="C4B798"/>
      </a:folHlink>
    </a:clrScheme>
    <a:fontScheme name="Default Design">
      <a:majorFont>
        <a:latin typeface="Arial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3CC2B5"/>
        </a:accent1>
        <a:accent2>
          <a:srgbClr val="81A551"/>
        </a:accent2>
        <a:accent3>
          <a:srgbClr val="FFFFFF"/>
        </a:accent3>
        <a:accent4>
          <a:srgbClr val="000000"/>
        </a:accent4>
        <a:accent5>
          <a:srgbClr val="AFDDD7"/>
        </a:accent5>
        <a:accent6>
          <a:srgbClr val="749549"/>
        </a:accent6>
        <a:hlink>
          <a:srgbClr val="F1B50D"/>
        </a:hlink>
        <a:folHlink>
          <a:srgbClr val="15ACE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253451"/>
        </a:dk2>
        <a:lt2>
          <a:srgbClr val="4D4D4D"/>
        </a:lt2>
        <a:accent1>
          <a:srgbClr val="88B43A"/>
        </a:accent1>
        <a:accent2>
          <a:srgbClr val="D0C644"/>
        </a:accent2>
        <a:accent3>
          <a:srgbClr val="FFFFFF"/>
        </a:accent3>
        <a:accent4>
          <a:srgbClr val="000000"/>
        </a:accent4>
        <a:accent5>
          <a:srgbClr val="C3D6AE"/>
        </a:accent5>
        <a:accent6>
          <a:srgbClr val="BCB33D"/>
        </a:accent6>
        <a:hlink>
          <a:srgbClr val="DD93B4"/>
        </a:hlink>
        <a:folHlink>
          <a:srgbClr val="87A5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333300"/>
        </a:dk2>
        <a:lt2>
          <a:srgbClr val="4D4D4D"/>
        </a:lt2>
        <a:accent1>
          <a:srgbClr val="F5B80B"/>
        </a:accent1>
        <a:accent2>
          <a:srgbClr val="6292C6"/>
        </a:accent2>
        <a:accent3>
          <a:srgbClr val="FFFFFF"/>
        </a:accent3>
        <a:accent4>
          <a:srgbClr val="000000"/>
        </a:accent4>
        <a:accent5>
          <a:srgbClr val="F9D8AA"/>
        </a:accent5>
        <a:accent6>
          <a:srgbClr val="5884B3"/>
        </a:accent6>
        <a:hlink>
          <a:srgbClr val="74BD43"/>
        </a:hlink>
        <a:folHlink>
          <a:srgbClr val="C4B79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4124</TotalTime>
  <Words>1592</Words>
  <Application>Microsoft Office PowerPoint</Application>
  <PresentationFormat>Экран (4:3)</PresentationFormat>
  <Paragraphs>178</Paragraphs>
  <Slides>15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02</vt:lpstr>
      <vt:lpstr>О Стратегии развития лесного комплекса Российской Федерации на период до 2030 года  (в части лесного хозяйства)</vt:lpstr>
      <vt:lpstr>Взаимосвязь отраслевой стратегии с другими документами стратегического планирования</vt:lpstr>
      <vt:lpstr>Иерархия документов стратегического лесного планирования</vt:lpstr>
      <vt:lpstr>Основные проблемы, вызовы</vt:lpstr>
      <vt:lpstr>Основные проблемы, вызовы </vt:lpstr>
      <vt:lpstr>Общая оценка проекта Стратегии</vt:lpstr>
      <vt:lpstr>Задачи Стратегии (в части лесного хозяйства)</vt:lpstr>
      <vt:lpstr>Задача:  повышение эффективности управления лесами и лесным хозяйством</vt:lpstr>
      <vt:lpstr>Задача:  гарантированное обеспечение экономики и общества лесными ресурсами и услугами лесов, в т.ч. через интенсификацию использования и воспроизводства лесов</vt:lpstr>
      <vt:lpstr>Задача: повышение эффективности охраны лесов от пожаров, защиты лесов от вредных организмов и других неблагоприятных факторов, сохранение экологического потенциала лесов</vt:lpstr>
      <vt:lpstr>Задача: повышение продуктивности и улучшение породного состава лесов на землях различного целевого назначения</vt:lpstr>
      <vt:lpstr>Задача: повышение научно-технического, технологического и кадрового потенциала лесного хозяйства</vt:lpstr>
      <vt:lpstr>Развитие кластерного подхода в лесном комплексе</vt:lpstr>
      <vt:lpstr>Дальнейшие действия  (в части лесного хозяйства)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ThemeGallery PowerTemplate</dc:title>
  <dc:creator>Наташа</dc:creator>
  <cp:lastModifiedBy>hope-new</cp:lastModifiedBy>
  <cp:revision>262</cp:revision>
  <cp:lastPrinted>2018-04-28T09:03:03Z</cp:lastPrinted>
  <dcterms:created xsi:type="dcterms:W3CDTF">2016-05-07T17:22:46Z</dcterms:created>
  <dcterms:modified xsi:type="dcterms:W3CDTF">2018-05-07T10:28:22Z</dcterms:modified>
</cp:coreProperties>
</file>