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713" r:id="rId2"/>
    <p:sldMasterId id="2147483716" r:id="rId3"/>
    <p:sldMasterId id="2147483719" r:id="rId4"/>
    <p:sldMasterId id="2147483735" r:id="rId5"/>
    <p:sldMasterId id="2147483747" r:id="rId6"/>
    <p:sldMasterId id="2147483752" r:id="rId7"/>
  </p:sldMasterIdLst>
  <p:notesMasterIdLst>
    <p:notesMasterId r:id="rId15"/>
  </p:notesMasterIdLst>
  <p:handoutMasterIdLst>
    <p:handoutMasterId r:id="rId16"/>
  </p:handoutMasterIdLst>
  <p:sldIdLst>
    <p:sldId id="387" r:id="rId8"/>
    <p:sldId id="526" r:id="rId9"/>
    <p:sldId id="528" r:id="rId10"/>
    <p:sldId id="527" r:id="rId11"/>
    <p:sldId id="531" r:id="rId12"/>
    <p:sldId id="529" r:id="rId13"/>
    <p:sldId id="512" r:id="rId14"/>
  </p:sldIdLst>
  <p:sldSz cx="10693400" cy="7561263"/>
  <p:notesSz cx="6858000" cy="9947275"/>
  <p:defaultTextStyle>
    <a:defPPr>
      <a:defRPr lang="ru-RU"/>
    </a:defPPr>
    <a:lvl1pPr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562100" indent="-1905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82800" indent="-2540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309">
          <p15:clr>
            <a:srgbClr val="A4A3A4"/>
          </p15:clr>
        </p15:guide>
        <p15:guide id="3" pos="2880">
          <p15:clr>
            <a:srgbClr val="A4A3A4"/>
          </p15:clr>
        </p15:guide>
        <p15:guide id="4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60000"/>
    <a:srgbClr val="9A0000"/>
    <a:srgbClr val="D7AE85"/>
    <a:srgbClr val="996633"/>
    <a:srgbClr val="698335"/>
    <a:srgbClr val="7A0000"/>
    <a:srgbClr val="C48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9643" autoAdjust="0"/>
  </p:normalViewPr>
  <p:slideViewPr>
    <p:cSldViewPr snapToGrid="0">
      <p:cViewPr>
        <p:scale>
          <a:sx n="93" d="100"/>
          <a:sy n="93" d="100"/>
        </p:scale>
        <p:origin x="-114" y="-72"/>
      </p:cViewPr>
      <p:guideLst>
        <p:guide orient="horz" pos="2160"/>
        <p:guide orient="horz" pos="2309"/>
        <p:guide pos="2880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35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defTabSz="10421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defTabSz="10421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FE6FBE-1118-4455-AE83-5B5118CF9AF1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defTabSz="10421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71BA55-88C8-48D7-B987-EE07DA624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93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defTabSz="10421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 defTabSz="10421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8F33E4-D571-4A30-B3E3-7FCBFE759373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defTabSz="10421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0627F95-C2E4-4E39-963B-508FC73B06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58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28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305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370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432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490" algn="l" defTabSz="10421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27F95-C2E4-4E39-963B-508FC73B063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8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27F95-C2E4-4E39-963B-508FC73B063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44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54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239838"/>
            <a:ext cx="10693400" cy="50022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 userDrawn="1"/>
        </p:nvSpPr>
        <p:spPr>
          <a:xfrm>
            <a:off x="0" y="1239838"/>
            <a:ext cx="7535863" cy="366712"/>
          </a:xfrm>
          <a:custGeom>
            <a:avLst/>
            <a:gdLst>
              <a:gd name="connsiteX0" fmla="*/ 0 w 5724128"/>
              <a:gd name="connsiteY0" fmla="*/ 0 h 360040"/>
              <a:gd name="connsiteX1" fmla="*/ 5724128 w 5724128"/>
              <a:gd name="connsiteY1" fmla="*/ 0 h 360040"/>
              <a:gd name="connsiteX2" fmla="*/ 5724128 w 5724128"/>
              <a:gd name="connsiteY2" fmla="*/ 360040 h 360040"/>
              <a:gd name="connsiteX3" fmla="*/ 0 w 5724128"/>
              <a:gd name="connsiteY3" fmla="*/ 360040 h 360040"/>
              <a:gd name="connsiteX4" fmla="*/ 0 w 5724128"/>
              <a:gd name="connsiteY4" fmla="*/ 0 h 360040"/>
              <a:gd name="connsiteX0" fmla="*/ 0 w 5724128"/>
              <a:gd name="connsiteY0" fmla="*/ 0 h 360040"/>
              <a:gd name="connsiteX1" fmla="*/ 5724128 w 5724128"/>
              <a:gd name="connsiteY1" fmla="*/ 0 h 360040"/>
              <a:gd name="connsiteX2" fmla="*/ 5436096 w 5724128"/>
              <a:gd name="connsiteY2" fmla="*/ 360040 h 360040"/>
              <a:gd name="connsiteX3" fmla="*/ 0 w 5724128"/>
              <a:gd name="connsiteY3" fmla="*/ 360040 h 360040"/>
              <a:gd name="connsiteX4" fmla="*/ 0 w 5724128"/>
              <a:gd name="connsiteY4" fmla="*/ 0 h 360040"/>
              <a:gd name="connsiteX0" fmla="*/ 0 w 6444208"/>
              <a:gd name="connsiteY0" fmla="*/ 0 h 360040"/>
              <a:gd name="connsiteX1" fmla="*/ 6444208 w 6444208"/>
              <a:gd name="connsiteY1" fmla="*/ 0 h 360040"/>
              <a:gd name="connsiteX2" fmla="*/ 5436096 w 6444208"/>
              <a:gd name="connsiteY2" fmla="*/ 360040 h 360040"/>
              <a:gd name="connsiteX3" fmla="*/ 0 w 6444208"/>
              <a:gd name="connsiteY3" fmla="*/ 360040 h 360040"/>
              <a:gd name="connsiteX4" fmla="*/ 0 w 6444208"/>
              <a:gd name="connsiteY4" fmla="*/ 0 h 360040"/>
              <a:gd name="connsiteX0" fmla="*/ 0 w 6444208"/>
              <a:gd name="connsiteY0" fmla="*/ 0 h 360040"/>
              <a:gd name="connsiteX1" fmla="*/ 6444208 w 6444208"/>
              <a:gd name="connsiteY1" fmla="*/ 0 h 360040"/>
              <a:gd name="connsiteX2" fmla="*/ 6156176 w 6444208"/>
              <a:gd name="connsiteY2" fmla="*/ 360040 h 360040"/>
              <a:gd name="connsiteX3" fmla="*/ 0 w 6444208"/>
              <a:gd name="connsiteY3" fmla="*/ 360040 h 360040"/>
              <a:gd name="connsiteX4" fmla="*/ 0 w 6444208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208" h="360040">
                <a:moveTo>
                  <a:pt x="0" y="0"/>
                </a:moveTo>
                <a:lnTo>
                  <a:pt x="6444208" y="0"/>
                </a:lnTo>
                <a:lnTo>
                  <a:pt x="6156176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 userDrawn="1"/>
        </p:nvSpPr>
        <p:spPr>
          <a:xfrm flipH="1" flipV="1">
            <a:off x="3157538" y="5845175"/>
            <a:ext cx="7535862" cy="366713"/>
          </a:xfrm>
          <a:custGeom>
            <a:avLst/>
            <a:gdLst>
              <a:gd name="connsiteX0" fmla="*/ 0 w 5724128"/>
              <a:gd name="connsiteY0" fmla="*/ 0 h 360040"/>
              <a:gd name="connsiteX1" fmla="*/ 5724128 w 5724128"/>
              <a:gd name="connsiteY1" fmla="*/ 0 h 360040"/>
              <a:gd name="connsiteX2" fmla="*/ 5724128 w 5724128"/>
              <a:gd name="connsiteY2" fmla="*/ 360040 h 360040"/>
              <a:gd name="connsiteX3" fmla="*/ 0 w 5724128"/>
              <a:gd name="connsiteY3" fmla="*/ 360040 h 360040"/>
              <a:gd name="connsiteX4" fmla="*/ 0 w 5724128"/>
              <a:gd name="connsiteY4" fmla="*/ 0 h 360040"/>
              <a:gd name="connsiteX0" fmla="*/ 0 w 5724128"/>
              <a:gd name="connsiteY0" fmla="*/ 0 h 360040"/>
              <a:gd name="connsiteX1" fmla="*/ 5724128 w 5724128"/>
              <a:gd name="connsiteY1" fmla="*/ 0 h 360040"/>
              <a:gd name="connsiteX2" fmla="*/ 5436096 w 5724128"/>
              <a:gd name="connsiteY2" fmla="*/ 360040 h 360040"/>
              <a:gd name="connsiteX3" fmla="*/ 0 w 5724128"/>
              <a:gd name="connsiteY3" fmla="*/ 360040 h 360040"/>
              <a:gd name="connsiteX4" fmla="*/ 0 w 5724128"/>
              <a:gd name="connsiteY4" fmla="*/ 0 h 360040"/>
              <a:gd name="connsiteX0" fmla="*/ 0 w 6444208"/>
              <a:gd name="connsiteY0" fmla="*/ 0 h 360040"/>
              <a:gd name="connsiteX1" fmla="*/ 6444208 w 6444208"/>
              <a:gd name="connsiteY1" fmla="*/ 0 h 360040"/>
              <a:gd name="connsiteX2" fmla="*/ 5436096 w 6444208"/>
              <a:gd name="connsiteY2" fmla="*/ 360040 h 360040"/>
              <a:gd name="connsiteX3" fmla="*/ 0 w 6444208"/>
              <a:gd name="connsiteY3" fmla="*/ 360040 h 360040"/>
              <a:gd name="connsiteX4" fmla="*/ 0 w 6444208"/>
              <a:gd name="connsiteY4" fmla="*/ 0 h 360040"/>
              <a:gd name="connsiteX0" fmla="*/ 0 w 6444208"/>
              <a:gd name="connsiteY0" fmla="*/ 0 h 360040"/>
              <a:gd name="connsiteX1" fmla="*/ 6444208 w 6444208"/>
              <a:gd name="connsiteY1" fmla="*/ 0 h 360040"/>
              <a:gd name="connsiteX2" fmla="*/ 6156176 w 6444208"/>
              <a:gd name="connsiteY2" fmla="*/ 360040 h 360040"/>
              <a:gd name="connsiteX3" fmla="*/ 0 w 6444208"/>
              <a:gd name="connsiteY3" fmla="*/ 360040 h 360040"/>
              <a:gd name="connsiteX4" fmla="*/ 0 w 6444208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208" h="360040">
                <a:moveTo>
                  <a:pt x="0" y="0"/>
                </a:moveTo>
                <a:lnTo>
                  <a:pt x="6444208" y="0"/>
                </a:lnTo>
                <a:lnTo>
                  <a:pt x="6156176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3" descr="Светлый диагональный 2"/>
          <p:cNvSpPr>
            <a:spLocks noChangeArrowheads="1"/>
          </p:cNvSpPr>
          <p:nvPr userDrawn="1"/>
        </p:nvSpPr>
        <p:spPr bwMode="auto">
          <a:xfrm>
            <a:off x="7199313" y="1239838"/>
            <a:ext cx="3494087" cy="1239837"/>
          </a:xfrm>
          <a:custGeom>
            <a:avLst/>
            <a:gdLst>
              <a:gd name="T0" fmla="*/ 538710 w 2987824"/>
              <a:gd name="T1" fmla="*/ 0 h 1124744"/>
              <a:gd name="T2" fmla="*/ 5588183 w 2987824"/>
              <a:gd name="T3" fmla="*/ 0 h 1124744"/>
              <a:gd name="T4" fmla="*/ 5588183 w 2987824"/>
              <a:gd name="T5" fmla="*/ 1661051 h 1124744"/>
              <a:gd name="T6" fmla="*/ 0 w 2987824"/>
              <a:gd name="T7" fmla="*/ 491276 h 1124744"/>
              <a:gd name="T8" fmla="*/ 538710 w 2987824"/>
              <a:gd name="T9" fmla="*/ 0 h 1124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7824" h="1124744">
                <a:moveTo>
                  <a:pt x="288032" y="0"/>
                </a:moveTo>
                <a:lnTo>
                  <a:pt x="2987824" y="0"/>
                </a:lnTo>
                <a:lnTo>
                  <a:pt x="2987824" y="1124744"/>
                </a:lnTo>
                <a:cubicBezTo>
                  <a:pt x="2117663" y="458343"/>
                  <a:pt x="1230673" y="326517"/>
                  <a:pt x="0" y="332656"/>
                </a:cubicBezTo>
                <a:lnTo>
                  <a:pt x="288032" y="0"/>
                </a:lnTo>
                <a:close/>
              </a:path>
            </a:pathLst>
          </a:custGeom>
          <a:pattFill prst="ltUpDiag">
            <a:fgClr>
              <a:srgbClr val="006600">
                <a:alpha val="50195"/>
              </a:srgbClr>
            </a:fgClr>
            <a:bgClr>
              <a:srgbClr val="92D050">
                <a:alpha val="50195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endParaRPr lang="ru-RU"/>
          </a:p>
        </p:txBody>
      </p:sp>
      <p:grpSp>
        <p:nvGrpSpPr>
          <p:cNvPr id="8" name="Group 23"/>
          <p:cNvGrpSpPr>
            <a:grpSpLocks/>
          </p:cNvGrpSpPr>
          <p:nvPr userDrawn="1"/>
        </p:nvGrpSpPr>
        <p:grpSpPr bwMode="auto">
          <a:xfrm>
            <a:off x="-7938" y="0"/>
            <a:ext cx="10707688" cy="7562850"/>
            <a:chOff x="0" y="0"/>
            <a:chExt cx="5764" cy="4321"/>
          </a:xfrm>
        </p:grpSpPr>
        <p:sp>
          <p:nvSpPr>
            <p:cNvPr id="9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7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4140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4140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4140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4140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6 w 243"/>
                <a:gd name="T1" fmla="*/ 335 h 336"/>
                <a:gd name="T2" fmla="*/ 125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98 w 232"/>
                <a:gd name="T1" fmla="*/ 0 h 290"/>
                <a:gd name="T2" fmla="*/ 213 w 232"/>
                <a:gd name="T3" fmla="*/ 144 h 290"/>
                <a:gd name="T4" fmla="*/ 128 w 232"/>
                <a:gd name="T5" fmla="*/ 253 h 290"/>
                <a:gd name="T6" fmla="*/ 0 w 232"/>
                <a:gd name="T7" fmla="*/ 290 h 290"/>
                <a:gd name="T8" fmla="*/ 301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304925" y="165100"/>
            <a:ext cx="9388475" cy="520700"/>
          </a:xfrm>
          <a:prstGeom prst="rect">
            <a:avLst/>
          </a:prstGeom>
          <a:noFill/>
        </p:spPr>
        <p:txBody>
          <a:bodyPr lIns="104306" tIns="52153" rIns="104306" bIns="52153">
            <a:spAutoFit/>
          </a:bodyPr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spc="342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ФЕДЕРАЛЬНОЕ АГЕНТСТВО ЛЕСНОГО ХОЗЯЙСТВА</a:t>
            </a:r>
          </a:p>
        </p:txBody>
      </p:sp>
      <p:pic>
        <p:nvPicPr>
          <p:cNvPr id="15" name="Рисунок 14" descr="Герб-ФАЛХ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50" y="0"/>
            <a:ext cx="1011238" cy="1214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1157"/>
            <a:ext cx="10693400" cy="3334279"/>
          </a:xfrm>
          <a:prstGeom prst="rect">
            <a:avLst/>
          </a:prstGeom>
        </p:spPr>
        <p:txBody>
          <a:bodyPr/>
          <a:lstStyle>
            <a:lvl1pPr algn="ctr">
              <a:defRPr sz="55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057179"/>
            <a:ext cx="10693400" cy="504084"/>
          </a:xfrm>
        </p:spPr>
        <p:txBody>
          <a:bodyPr/>
          <a:lstStyle>
            <a:lvl1pPr marL="0" indent="0" algn="r">
              <a:buFontTx/>
              <a:buNone/>
              <a:defRPr b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5622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988" y="6884988"/>
            <a:ext cx="2495550" cy="525462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2838" y="6884988"/>
            <a:ext cx="3387725" cy="525462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546BE-EFE4-4B23-B4D1-9D847FCB0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74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431800" y="7159625"/>
            <a:ext cx="5346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300" smtClean="0">
                <a:solidFill>
                  <a:srgbClr val="589A7B"/>
                </a:solidFill>
              </a:rPr>
              <a:t>Воспроизводство лесов на территории Российской Федерации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2" y="446089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92997099-66FA-4FAE-8B18-5F424B564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10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anchor="ctr"/>
          <a:lstStyle/>
          <a:p>
            <a:pPr algn="ctr" defTabSz="1042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anchor="ctr"/>
          <a:lstStyle/>
          <a:p>
            <a:pPr algn="ctr" defTabSz="1042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366F912A-D6E7-4E6D-A5AF-AC45A6CF7C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36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2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anchor="ctr"/>
          <a:lstStyle/>
          <a:p>
            <a:pPr algn="ctr" defTabSz="1042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anchor="ctr"/>
          <a:lstStyle/>
          <a:p>
            <a:pPr algn="ctr" defTabSz="1042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A72DEA2E-119B-4DDD-98C5-97D4088CB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55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258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anchor="ctr"/>
          <a:lstStyle/>
          <a:p>
            <a:pPr algn="ctr" defTabSz="1042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anchor="ctr"/>
          <a:lstStyle/>
          <a:p>
            <a:pPr algn="ctr" defTabSz="1042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7469184E-8FAA-4D31-8000-88A8FD714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003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58738"/>
            <a:ext cx="9307513" cy="865187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307513" y="58738"/>
            <a:ext cx="1395412" cy="865187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71438"/>
            <a:ext cx="7747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10296525" y="290513"/>
            <a:ext cx="406400" cy="401637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 algn="ctr">
              <a:defRPr b="1" smtClean="0">
                <a:solidFill>
                  <a:srgbClr val="589A7B"/>
                </a:solidFill>
              </a:defRPr>
            </a:lvl1pPr>
          </a:lstStyle>
          <a:p>
            <a:pPr>
              <a:defRPr/>
            </a:pPr>
            <a:fld id="{17605C4D-B1D6-4B3D-BDA2-8033DB6FB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63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58738"/>
            <a:ext cx="9307513" cy="865187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307513" y="58738"/>
            <a:ext cx="1395412" cy="865187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71438"/>
            <a:ext cx="7747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521700" y="290513"/>
            <a:ext cx="633413" cy="401637"/>
          </a:xfrm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A22E1-3750-4194-89B2-14762FD4FA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378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3175"/>
            <a:ext cx="9307513" cy="793750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133" tIns="43067" rIns="86133" bIns="43067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307513" y="3175"/>
            <a:ext cx="1395412" cy="793750"/>
          </a:xfrm>
          <a:prstGeom prst="rect">
            <a:avLst/>
          </a:prstGeom>
          <a:solidFill>
            <a:srgbClr val="68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133" tIns="43067" rIns="86133" bIns="43067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0250" y="58738"/>
            <a:ext cx="768350" cy="92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537575" y="217488"/>
            <a:ext cx="633413" cy="401637"/>
          </a:xfrm>
          <a:ln>
            <a:solidFill>
              <a:srgbClr val="6BA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smtClean="0">
                <a:solidFill>
                  <a:srgbClr val="6BA994"/>
                </a:solidFill>
              </a:defRPr>
            </a:lvl1pPr>
          </a:lstStyle>
          <a:p>
            <a:pPr>
              <a:defRPr/>
            </a:pPr>
            <a:fld id="{994A3042-7A1A-4521-81BE-97A94C6618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944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58738"/>
            <a:ext cx="9307513" cy="865187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307513" y="58738"/>
            <a:ext cx="1395412" cy="865187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2" rIns="91327" bIns="45662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71438"/>
            <a:ext cx="7747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BB9A643D-87C8-48E9-8878-3FA63DBB6F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1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с_Текст"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747250" cy="973138"/>
          </a:xfrm>
          <a:prstGeom prst="rect">
            <a:avLst/>
          </a:prstGeom>
          <a:solidFill>
            <a:srgbClr val="B4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0"/>
            <a:ext cx="10795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9614338" y="0"/>
            <a:ext cx="1079062" cy="96169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6000">
                <a:srgbClr val="008E40"/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2"/>
          <a:stretch>
            <a:fillRect/>
          </a:stretch>
        </p:blipFill>
        <p:spPr bwMode="auto">
          <a:xfrm>
            <a:off x="9791700" y="96838"/>
            <a:ext cx="72390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21010"/>
            <a:ext cx="9756675" cy="940693"/>
          </a:xfrm>
          <a:solidFill>
            <a:srgbClr val="7B5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9706" tIns="0" rIns="359804" bIns="71961">
            <a:normAutofit/>
          </a:bodyPr>
          <a:lstStyle>
            <a:lvl1pPr>
              <a:defRPr lang="ru-RU" sz="2000" b="1" cap="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745663" y="7158038"/>
            <a:ext cx="947737" cy="403225"/>
          </a:xfrm>
        </p:spPr>
        <p:txBody>
          <a:bodyPr rIns="161911"/>
          <a:lstStyle>
            <a:lvl1pPr>
              <a:defRPr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0B92170E-F0F4-424F-97FA-9F19DF98B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82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491D68AF-3DA5-47D0-922E-56A820580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25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D960FF11-E323-4DA4-B6CE-677ED4EEA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4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86D733DC-CFAB-4E18-9CF7-96E04D5808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149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2C7CEB-7EBE-429C-93CD-0EC43B707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894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9750" y="350058"/>
            <a:ext cx="9015130" cy="826138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9C5B80-9C02-4967-ACED-FAB7C6F7C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664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2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3175"/>
            <a:ext cx="9307513" cy="793750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133" tIns="43067" rIns="86133" bIns="43067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307513" y="3175"/>
            <a:ext cx="1395412" cy="793750"/>
          </a:xfrm>
          <a:prstGeom prst="rect">
            <a:avLst/>
          </a:prstGeom>
          <a:solidFill>
            <a:srgbClr val="68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133" tIns="43067" rIns="86133" bIns="43067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0250" y="58738"/>
            <a:ext cx="768350" cy="92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537575" y="217488"/>
            <a:ext cx="633413" cy="401637"/>
          </a:xfrm>
          <a:ln>
            <a:solidFill>
              <a:srgbClr val="6BA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smtClean="0">
                <a:solidFill>
                  <a:srgbClr val="6BA994"/>
                </a:solidFill>
              </a:defRPr>
            </a:lvl1pPr>
          </a:lstStyle>
          <a:p>
            <a:pPr>
              <a:defRPr/>
            </a:pPr>
            <a:fld id="{66CA2BD6-880B-4642-858B-3E7B14AF50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165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106363"/>
            <a:ext cx="9307513" cy="865187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2" rIns="91062" bIns="45532" anchor="ctr"/>
          <a:lstStyle/>
          <a:p>
            <a:pPr algn="ctr" defTabSz="1039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307513" y="106363"/>
            <a:ext cx="1395412" cy="865187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62" tIns="45532" rIns="91062" bIns="45532" anchor="ctr"/>
          <a:lstStyle/>
          <a:p>
            <a:pPr algn="ctr" defTabSz="1039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9" descr="mp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3" y="176213"/>
            <a:ext cx="7572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28" y="148926"/>
            <a:ext cx="8879039" cy="634999"/>
          </a:xfrm>
        </p:spPr>
        <p:txBody>
          <a:bodyPr>
            <a:normAutofit/>
          </a:bodyPr>
          <a:lstStyle>
            <a:lvl1pPr>
              <a:defRPr sz="2300">
                <a:latin typeface="Arial Black" pitchFamily="34" charset="0"/>
              </a:defRPr>
            </a:lvl1pPr>
          </a:lstStyle>
          <a:p>
            <a:r>
              <a:rPr lang="ru-RU" altLang="ru-RU" smtClean="0"/>
              <a:t>Образец заголовка</a:t>
            </a:r>
            <a:endParaRPr lang="ru-RU" alt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82188" y="6989763"/>
            <a:ext cx="628650" cy="434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1400"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049D9350-7B2C-4B22-8E18-C8CF0EEA4A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810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96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6"/>
            <a:ext cx="4523809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42" indent="0">
              <a:buNone/>
              <a:defRPr sz="2300" b="1"/>
            </a:lvl2pPr>
            <a:lvl3pPr marL="1039083" indent="0">
              <a:buNone/>
              <a:defRPr sz="2100" b="1"/>
            </a:lvl3pPr>
            <a:lvl4pPr marL="1558622" indent="0">
              <a:buNone/>
              <a:defRPr sz="1800" b="1"/>
            </a:lvl4pPr>
            <a:lvl5pPr marL="2078165" indent="0">
              <a:buNone/>
              <a:defRPr sz="1800" b="1"/>
            </a:lvl5pPr>
            <a:lvl6pPr marL="2597702" indent="0">
              <a:buNone/>
              <a:defRPr sz="1800" b="1"/>
            </a:lvl6pPr>
            <a:lvl7pPr marL="3117242" indent="0">
              <a:buNone/>
              <a:defRPr sz="1800" b="1"/>
            </a:lvl7pPr>
            <a:lvl8pPr marL="3636786" indent="0">
              <a:buNone/>
              <a:defRPr sz="1800" b="1"/>
            </a:lvl8pPr>
            <a:lvl9pPr marL="415632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7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6"/>
            <a:ext cx="4546088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42" indent="0">
              <a:buNone/>
              <a:defRPr sz="2300" b="1"/>
            </a:lvl2pPr>
            <a:lvl3pPr marL="1039083" indent="0">
              <a:buNone/>
              <a:defRPr sz="2100" b="1"/>
            </a:lvl3pPr>
            <a:lvl4pPr marL="1558622" indent="0">
              <a:buNone/>
              <a:defRPr sz="1800" b="1"/>
            </a:lvl4pPr>
            <a:lvl5pPr marL="2078165" indent="0">
              <a:buNone/>
              <a:defRPr sz="1800" b="1"/>
            </a:lvl5pPr>
            <a:lvl6pPr marL="2597702" indent="0">
              <a:buNone/>
              <a:defRPr sz="1800" b="1"/>
            </a:lvl6pPr>
            <a:lvl7pPr marL="3117242" indent="0">
              <a:buNone/>
              <a:defRPr sz="1800" b="1"/>
            </a:lvl7pPr>
            <a:lvl8pPr marL="3636786" indent="0">
              <a:buNone/>
              <a:defRPr sz="1800" b="1"/>
            </a:lvl8pPr>
            <a:lvl9pPr marL="415632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7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12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2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 smtClean="0"/>
            </a:lvl1pPr>
          </a:lstStyle>
          <a:p>
            <a:pPr>
              <a:defRPr/>
            </a:pPr>
            <a:fld id="{7527612D-F13F-4AD4-A675-316B9F868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055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534670" y="302808"/>
            <a:ext cx="9624060" cy="1260211"/>
          </a:xfrm>
          <a:prstGeom prst="rect">
            <a:avLst/>
          </a:prstGeom>
        </p:spPr>
        <p:txBody>
          <a:bodyPr tIns="103893" bIns="103893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534670" y="1764294"/>
            <a:ext cx="9624060" cy="5477120"/>
          </a:xfrm>
          <a:prstGeom prst="rect">
            <a:avLst/>
          </a:prstGeom>
        </p:spPr>
        <p:txBody>
          <a:bodyPr tIns="103893" bIns="103893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5"/>
          <p:cNvSpPr txBox="1">
            <a:spLocks noGrp="1"/>
          </p:cNvSpPr>
          <p:nvPr>
            <p:ph type="sldNum" idx="10"/>
          </p:nvPr>
        </p:nvSpPr>
        <p:spPr>
          <a:xfrm>
            <a:off x="10006013" y="6981825"/>
            <a:ext cx="642937" cy="579438"/>
          </a:xfrm>
        </p:spPr>
        <p:txBody>
          <a:bodyPr tIns="103893" bIns="103893">
            <a:noAutofit/>
          </a:bodyPr>
          <a:lstStyle>
            <a:lvl1pPr defTabSz="1041400">
              <a:defRPr smtClean="0"/>
            </a:lvl1pPr>
          </a:lstStyle>
          <a:p>
            <a:pPr>
              <a:defRPr/>
            </a:pPr>
            <a:fld id="{485FBA9E-5E8B-422D-8D83-652E25C00B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73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141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106363"/>
            <a:ext cx="9307513" cy="865187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0" tIns="45547" rIns="91090" bIns="45547" anchor="ctr"/>
          <a:lstStyle/>
          <a:p>
            <a:pPr algn="ctr" defTabSz="1039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307513" y="106363"/>
            <a:ext cx="1395412" cy="865187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0" tIns="45547" rIns="91090" bIns="45547" anchor="ctr"/>
          <a:lstStyle/>
          <a:p>
            <a:pPr algn="ctr" defTabSz="1039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9" descr="mp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3" y="176213"/>
            <a:ext cx="7572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28" y="148926"/>
            <a:ext cx="8879039" cy="634999"/>
          </a:xfrm>
        </p:spPr>
        <p:txBody>
          <a:bodyPr>
            <a:normAutofit/>
          </a:bodyPr>
          <a:lstStyle>
            <a:lvl1pPr>
              <a:defRPr sz="2300">
                <a:latin typeface="Arial Black" pitchFamily="34" charset="0"/>
              </a:defRPr>
            </a:lvl1pPr>
          </a:lstStyle>
          <a:p>
            <a:r>
              <a:rPr lang="ru-RU" altLang="ru-RU" smtClean="0"/>
              <a:t>Образец заголовка</a:t>
            </a:r>
            <a:endParaRPr lang="ru-RU" alt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82188" y="6989763"/>
            <a:ext cx="628650" cy="434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1400"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83EE9F59-C72D-4D3B-A9FE-3557E33C2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40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92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2"/>
            <a:ext cx="4523809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703" indent="0">
              <a:buNone/>
              <a:defRPr sz="2300" b="1"/>
            </a:lvl2pPr>
            <a:lvl3pPr marL="1039404" indent="0">
              <a:buNone/>
              <a:defRPr sz="2100" b="1"/>
            </a:lvl3pPr>
            <a:lvl4pPr marL="1559106" indent="0">
              <a:buNone/>
              <a:defRPr sz="1800" b="1"/>
            </a:lvl4pPr>
            <a:lvl5pPr marL="2078809" indent="0">
              <a:buNone/>
              <a:defRPr sz="1800" b="1"/>
            </a:lvl5pPr>
            <a:lvl6pPr marL="2598506" indent="0">
              <a:buNone/>
              <a:defRPr sz="1800" b="1"/>
            </a:lvl6pPr>
            <a:lvl7pPr marL="3118210" indent="0">
              <a:buNone/>
              <a:defRPr sz="1800" b="1"/>
            </a:lvl7pPr>
            <a:lvl8pPr marL="3637913" indent="0">
              <a:buNone/>
              <a:defRPr sz="1800" b="1"/>
            </a:lvl8pPr>
            <a:lvl9pPr marL="41576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3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2"/>
            <a:ext cx="4546088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703" indent="0">
              <a:buNone/>
              <a:defRPr sz="2300" b="1"/>
            </a:lvl2pPr>
            <a:lvl3pPr marL="1039404" indent="0">
              <a:buNone/>
              <a:defRPr sz="2100" b="1"/>
            </a:lvl3pPr>
            <a:lvl4pPr marL="1559106" indent="0">
              <a:buNone/>
              <a:defRPr sz="1800" b="1"/>
            </a:lvl4pPr>
            <a:lvl5pPr marL="2078809" indent="0">
              <a:buNone/>
              <a:defRPr sz="1800" b="1"/>
            </a:lvl5pPr>
            <a:lvl6pPr marL="2598506" indent="0">
              <a:buNone/>
              <a:defRPr sz="1800" b="1"/>
            </a:lvl6pPr>
            <a:lvl7pPr marL="3118210" indent="0">
              <a:buNone/>
              <a:defRPr sz="1800" b="1"/>
            </a:lvl7pPr>
            <a:lvl8pPr marL="3637913" indent="0">
              <a:buNone/>
              <a:defRPr sz="1800" b="1"/>
            </a:lvl8pPr>
            <a:lvl9pPr marL="415761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3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12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23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400">
              <a:defRPr smtClean="0"/>
            </a:lvl1pPr>
          </a:lstStyle>
          <a:p>
            <a:pPr>
              <a:defRPr/>
            </a:pPr>
            <a:fld id="{DC9437EB-7A91-4D0E-8ACC-593A157A3B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219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534670" y="302804"/>
            <a:ext cx="9624060" cy="1260211"/>
          </a:xfrm>
          <a:prstGeom prst="rect">
            <a:avLst/>
          </a:prstGeom>
        </p:spPr>
        <p:txBody>
          <a:bodyPr tIns="103925" bIns="1039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534670" y="1764294"/>
            <a:ext cx="9624060" cy="5477120"/>
          </a:xfrm>
          <a:prstGeom prst="rect">
            <a:avLst/>
          </a:prstGeom>
        </p:spPr>
        <p:txBody>
          <a:bodyPr tIns="103925" bIns="1039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5"/>
          <p:cNvSpPr txBox="1">
            <a:spLocks noGrp="1"/>
          </p:cNvSpPr>
          <p:nvPr>
            <p:ph type="sldNum" idx="10"/>
          </p:nvPr>
        </p:nvSpPr>
        <p:spPr>
          <a:xfrm>
            <a:off x="10006013" y="6981825"/>
            <a:ext cx="642937" cy="579438"/>
          </a:xfrm>
        </p:spPr>
        <p:txBody>
          <a:bodyPr tIns="103925" bIns="103925">
            <a:noAutofit/>
          </a:bodyPr>
          <a:lstStyle>
            <a:lvl1pPr defTabSz="1041400">
              <a:defRPr smtClean="0"/>
            </a:lvl1pPr>
          </a:lstStyle>
          <a:p>
            <a:pPr>
              <a:defRPr/>
            </a:pPr>
            <a:fld id="{9F6F78CE-6CD5-42B6-A8C8-632EAF0825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65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с_Текст"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747250" cy="973138"/>
          </a:xfrm>
          <a:prstGeom prst="rect">
            <a:avLst/>
          </a:prstGeom>
          <a:solidFill>
            <a:srgbClr val="B4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0"/>
            <a:ext cx="10795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9614338" y="0"/>
            <a:ext cx="1079062" cy="96169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6000">
                <a:srgbClr val="008E40"/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anchor="ctr"/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2"/>
          <a:stretch>
            <a:fillRect/>
          </a:stretch>
        </p:blipFill>
        <p:spPr bwMode="auto">
          <a:xfrm>
            <a:off x="9791700" y="96838"/>
            <a:ext cx="72390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21010"/>
            <a:ext cx="9756675" cy="940693"/>
          </a:xfrm>
          <a:solidFill>
            <a:srgbClr val="7B5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9706" tIns="0" rIns="359804" bIns="71961">
            <a:normAutofit/>
          </a:bodyPr>
          <a:lstStyle>
            <a:lvl1pPr>
              <a:defRPr lang="ru-RU" sz="2000" b="1" cap="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745663" y="7158038"/>
            <a:ext cx="947737" cy="403225"/>
          </a:xfrm>
        </p:spPr>
        <p:txBody>
          <a:bodyPr rIns="161911"/>
          <a:lstStyle>
            <a:lvl1pPr>
              <a:defRPr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C02A0EE8-356C-4887-8533-713AA40FE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87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5C2402A7-E04A-4252-9B39-A7D1EF1CBF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51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BF3B11D4-1B24-4496-AA00-0EC8B90C8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57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88F4B7-9F98-43D7-8E25-D33574BA0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9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9750" y="350058"/>
            <a:ext cx="9015130" cy="826138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971175-0F0D-4E2F-8514-5A6B9D22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77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2925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23850"/>
            <a:ext cx="9307513" cy="865188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7513" y="323850"/>
            <a:ext cx="1395412" cy="865188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0" rIns="91343" bIns="45670" anchor="ctr"/>
          <a:lstStyle/>
          <a:p>
            <a:pPr algn="ctr" defTabSz="10423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336550"/>
            <a:ext cx="774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108" y="446093"/>
            <a:ext cx="8879039" cy="63499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9869488" y="7096125"/>
            <a:ext cx="633412" cy="401638"/>
          </a:xfrm>
          <a:extLst/>
        </p:spPr>
        <p:txBody>
          <a:bodyPr/>
          <a:lstStyle>
            <a:lvl1pPr>
              <a:defRPr b="1" smtClean="0">
                <a:solidFill>
                  <a:srgbClr val="756542"/>
                </a:solidFill>
              </a:defRPr>
            </a:lvl1pPr>
          </a:lstStyle>
          <a:p>
            <a:pPr>
              <a:defRPr/>
            </a:pPr>
            <a:fld id="{F830A85B-083C-4D9A-90CA-E2CEBA6CD7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31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195" tIns="52097" rIns="104195" bIns="52097" rtlCol="0" anchor="ctr"/>
          <a:lstStyle>
            <a:lvl1pPr algn="l" defTabSz="104212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195" tIns="52097" rIns="104195" bIns="52097" rtlCol="0" anchor="ctr"/>
          <a:lstStyle>
            <a:lvl1pPr algn="ctr" defTabSz="104212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2D6CD0D-657E-4AAB-93B9-BF32DE8A6D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52097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193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290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387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332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0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27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4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1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3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0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878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46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18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78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754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l" defTabSz="1042491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ctr" defTabSz="1042491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B3B58E-0F23-4DF0-888B-E5392488B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52115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3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346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46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4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496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650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0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5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08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6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1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6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2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07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2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l" defTabSz="1042491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ctr" defTabSz="1042491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87C13A-4988-47DB-8266-DA0E024B3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52115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3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346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46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4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496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650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0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5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08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6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1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6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2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07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2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l" defTabSz="1042491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31" tIns="52116" rIns="104231" bIns="52116" rtlCol="0" anchor="ctr"/>
          <a:lstStyle>
            <a:lvl1pPr algn="ctr" defTabSz="1042491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01DF23-67D2-48D4-B58E-56C8637E13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52115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3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346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46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4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496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650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04" indent="-260577" algn="l" defTabSz="10423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5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08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6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11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6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2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075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26" algn="l" defTabSz="10423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95" tIns="52097" rIns="104195" bIns="52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195" tIns="52097" rIns="104195" bIns="52097" rtlCol="0" anchor="ctr"/>
          <a:lstStyle>
            <a:lvl1pPr algn="l" defTabSz="104212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195" tIns="52097" rIns="104195" bIns="52097" rtlCol="0" anchor="ctr"/>
          <a:lstStyle>
            <a:lvl1pPr algn="ctr" defTabSz="104212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195" tIns="52097" rIns="104195" bIns="520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745112-5122-455F-BC5C-8CB194BD0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52097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193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290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387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60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332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30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27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41" indent="-260486" algn="l" defTabSz="10419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1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3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0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878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46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18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789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754" algn="l" defTabSz="10419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93" tIns="51946" rIns="103893" bIns="51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93" tIns="51946" rIns="103893" bIns="51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3893" tIns="51946" rIns="103893" bIns="51946" rtlCol="0" anchor="ctr"/>
          <a:lstStyle>
            <a:lvl1pPr algn="l" defTabSz="10390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3893" tIns="51946" rIns="103893" bIns="51946" rtlCol="0" anchor="ctr"/>
          <a:lstStyle>
            <a:lvl1pPr algn="ctr" defTabSz="10390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3893" tIns="51946" rIns="103893" bIns="51946" numCol="1" anchor="ctr" anchorCtr="0" compatLnSpc="1">
            <a:prstTxWarp prst="textNoShape">
              <a:avLst/>
            </a:prstTxWarp>
          </a:bodyPr>
          <a:lstStyle>
            <a:lvl1pPr algn="r" defTabSz="1038225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5E5B1B-973C-4D20-974B-A2F6A91D8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5194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889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834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7779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938" indent="-3889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2963" indent="-3238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75" indent="-2587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688" indent="-2587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800" indent="-2587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6971" indent="-259725" algn="l" defTabSz="1038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420" indent="-259725" algn="l" defTabSz="1038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872" indent="-259725" algn="l" defTabSz="1038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319" indent="-259725" algn="l" defTabSz="1038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52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899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347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798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246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691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144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592" algn="l" defTabSz="10388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25" tIns="51962" rIns="103925" bIns="519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25" tIns="51962" rIns="103925" bIns="51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3925" tIns="51962" rIns="103925" bIns="51962" rtlCol="0" anchor="ctr"/>
          <a:lstStyle>
            <a:lvl1pPr algn="l" defTabSz="1039404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3925" tIns="51962" rIns="103925" bIns="51962" rtlCol="0" anchor="ctr"/>
          <a:lstStyle>
            <a:lvl1pPr algn="ctr" defTabSz="1039404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3925" tIns="51962" rIns="103925" bIns="51962" numCol="1" anchor="ctr" anchorCtr="0" compatLnSpc="1">
            <a:prstTxWarp prst="textNoShape">
              <a:avLst/>
            </a:prstTxWarp>
          </a:bodyPr>
          <a:lstStyle>
            <a:lvl1pPr algn="r" defTabSz="1038225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BDED54-D0E7-449D-BFBA-85B657484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5196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92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883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7844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938" indent="-3889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2963" indent="-3238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75" indent="-2587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688" indent="-2587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800" indent="-2587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856" indent="-259805" algn="l" defTabSz="10392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7466" indent="-259805" algn="l" defTabSz="10392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078" indent="-259805" algn="l" defTabSz="10392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6687" indent="-259805" algn="l" defTabSz="10392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612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220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831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442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050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659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271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880" algn="l" defTabSz="10392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B:\Презентации\2013\2013-09-17 - Акимов\in\Untitled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/>
          <a:stretch>
            <a:fillRect/>
          </a:stretch>
        </p:blipFill>
        <p:spPr bwMode="auto">
          <a:xfrm>
            <a:off x="1588" y="1098550"/>
            <a:ext cx="106934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77813"/>
            <a:ext cx="9191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5400" y="6619875"/>
            <a:ext cx="5711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816" tIns="45408" rIns="90816" bIns="45408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ea typeface="Batang" pitchFamily="18" charset="-127"/>
              </a:rPr>
              <a:t>НАЧАЛЬНИК ОТДЕЛА АНАЛИЗА ДАННЫХ ГЛР</a:t>
            </a:r>
            <a:r>
              <a:rPr lang="ru-RU" altLang="ru-RU" sz="1600" dirty="0">
                <a:solidFill>
                  <a:schemeClr val="bg1"/>
                </a:solidFill>
                <a:ea typeface="Batang" pitchFamily="18" charset="-127"/>
              </a:rPr>
              <a:t/>
            </a:r>
            <a:br>
              <a:rPr lang="ru-RU" altLang="ru-RU" sz="1600" dirty="0">
                <a:solidFill>
                  <a:schemeClr val="bg1"/>
                </a:solidFill>
                <a:ea typeface="Batang" pitchFamily="18" charset="-127"/>
              </a:rPr>
            </a:br>
            <a:r>
              <a:rPr lang="ru-RU" altLang="ru-RU" sz="1600" dirty="0" smtClean="0">
                <a:solidFill>
                  <a:schemeClr val="bg1"/>
                </a:solidFill>
                <a:ea typeface="Batang" pitchFamily="18" charset="-127"/>
              </a:rPr>
              <a:t>УПРАВЛЕНИЯ ИНФОРМАЦИОННЫХ </a:t>
            </a:r>
            <a:r>
              <a:rPr lang="ru-RU" altLang="ru-RU" sz="1600" dirty="0">
                <a:solidFill>
                  <a:schemeClr val="bg1"/>
                </a:solidFill>
                <a:ea typeface="Batang" pitchFamily="18" charset="-127"/>
              </a:rPr>
              <a:t>СИСТЕМ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a typeface="Batang" pitchFamily="18" charset="-127"/>
              </a:rPr>
              <a:t>В.С. </a:t>
            </a:r>
            <a:r>
              <a:rPr lang="ru-RU" altLang="ru-RU" sz="1600" dirty="0" smtClean="0">
                <a:solidFill>
                  <a:schemeClr val="bg1"/>
                </a:solidFill>
                <a:ea typeface="Batang" pitchFamily="18" charset="-127"/>
              </a:rPr>
              <a:t>КОЦЮБА</a:t>
            </a:r>
            <a:endParaRPr lang="ru-RU" altLang="ru-RU" sz="1800" dirty="0">
              <a:solidFill>
                <a:schemeClr val="bg1"/>
              </a:solidFill>
              <a:ea typeface="Batang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1363" y="288925"/>
            <a:ext cx="7010400" cy="1077913"/>
          </a:xfrm>
          <a:prstGeom prst="rect">
            <a:avLst/>
          </a:prstGeom>
          <a:noFill/>
        </p:spPr>
        <p:txBody>
          <a:bodyPr lIns="90816" tIns="45408" rIns="90816" bIns="45408">
            <a:spAutoFit/>
          </a:bodyPr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cs typeface="+mn-cs"/>
              </a:rPr>
              <a:t>ФЕДЕРАЛЬНОЕ АГЕНТСТВО </a:t>
            </a:r>
            <a:br>
              <a:rPr lang="ru-RU" sz="3200" b="1" dirty="0">
                <a:latin typeface="+mj-lt"/>
                <a:cs typeface="+mn-cs"/>
              </a:rPr>
            </a:br>
            <a:r>
              <a:rPr lang="ru-RU" sz="3200" b="1" dirty="0">
                <a:latin typeface="+mj-lt"/>
                <a:cs typeface="+mn-cs"/>
              </a:rPr>
              <a:t>ЛЕСНОГО ХОЗЯЙСТВА</a:t>
            </a:r>
          </a:p>
        </p:txBody>
      </p:sp>
      <p:sp>
        <p:nvSpPr>
          <p:cNvPr id="47110" name="Прямоугольник 18"/>
          <p:cNvSpPr>
            <a:spLocks noChangeArrowheads="1"/>
          </p:cNvSpPr>
          <p:nvPr/>
        </p:nvSpPr>
        <p:spPr bwMode="auto">
          <a:xfrm>
            <a:off x="255588" y="3400425"/>
            <a:ext cx="10242550" cy="124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399" rIns="90800" bIns="45399">
            <a:spAutoFit/>
          </a:bodyPr>
          <a:lstStyle/>
          <a:p>
            <a:pPr algn="ctr" eaLnBrk="1" hangingPunct="1">
              <a:lnSpc>
                <a:spcPts val="1800"/>
              </a:lnSpc>
            </a:pPr>
            <a:r>
              <a:rPr lang="ru-RU" altLang="ru-RU" sz="3200" b="1" dirty="0" smtClean="0">
                <a:solidFill>
                  <a:schemeClr val="bg1"/>
                </a:solidFill>
              </a:rPr>
              <a:t>ИСПОЛЬЗОВАНИЕ СВЕДЕНИЙ ИНФОРМАЦИОННЫХ </a:t>
            </a:r>
          </a:p>
          <a:p>
            <a:pPr algn="ctr" eaLnBrk="1" hangingPunct="1">
              <a:lnSpc>
                <a:spcPts val="1800"/>
              </a:lnSpc>
            </a:pPr>
            <a:endParaRPr lang="ru-RU" altLang="ru-RU" sz="32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800"/>
              </a:lnSpc>
            </a:pPr>
            <a:r>
              <a:rPr lang="ru-RU" altLang="ru-RU" sz="3200" b="1" dirty="0" smtClean="0">
                <a:solidFill>
                  <a:schemeClr val="bg1"/>
                </a:solidFill>
              </a:rPr>
              <a:t>СИСТЕМ ПРИ РАЗРАБОТКЕ ЛЕСНЫХ ПЛАНОВ</a:t>
            </a:r>
            <a:endParaRPr lang="ru-RU" altLang="ru-RU" sz="32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1800"/>
              </a:lnSpc>
            </a:pPr>
            <a:r>
              <a:rPr lang="ru-RU" altLang="ru-RU" sz="3200" dirty="0">
                <a:solidFill>
                  <a:schemeClr val="bg1"/>
                </a:solidFill>
              </a:rPr>
              <a:t/>
            </a:r>
            <a:br>
              <a:rPr lang="ru-RU" altLang="ru-RU" sz="3200" dirty="0">
                <a:solidFill>
                  <a:schemeClr val="bg1"/>
                </a:solidFill>
              </a:rPr>
            </a:br>
            <a:endParaRPr lang="ru-RU" alt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446088"/>
            <a:ext cx="8878888" cy="635000"/>
          </a:xfrm>
        </p:spPr>
        <p:txBody>
          <a:bodyPr/>
          <a:lstStyle/>
          <a:p>
            <a:r>
              <a:rPr lang="ru-RU" altLang="ru-RU" dirty="0" smtClean="0"/>
              <a:t>Информационные системы данных для лесного плана</a:t>
            </a:r>
          </a:p>
        </p:txBody>
      </p:sp>
      <p:sp>
        <p:nvSpPr>
          <p:cNvPr id="4813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5E6434-ABF2-4913-B56A-446380E8A0EE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6" y="1227138"/>
            <a:ext cx="10607674" cy="6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Социально-экономические показатели в ИС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0A85B-083C-4D9A-90CA-E2CEBA6CD7CC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5" y="4517497"/>
            <a:ext cx="10472338" cy="29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5" y="1289236"/>
            <a:ext cx="10472338" cy="30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1163" y="565015"/>
            <a:ext cx="8878887" cy="635000"/>
          </a:xfrm>
        </p:spPr>
        <p:txBody>
          <a:bodyPr/>
          <a:lstStyle/>
          <a:p>
            <a:pPr>
              <a:defRPr/>
            </a:pPr>
            <a:r>
              <a:rPr lang="ru-RU" cap="all" dirty="0" smtClean="0"/>
              <a:t>данные  ЕГАИС  учёта древесины  и  сделок  с  ней для оценки потребности обеспечения сырьем ( п. 3.2 )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4DD612-D950-44F6-8E54-FE78439718F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532" y="1200015"/>
            <a:ext cx="10392368" cy="10206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17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Типовой форме лесного плана субъекта Российской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потребности и обеспеченности сырьем промышленности, перерабатывающей лесные ресурсы, за год, предшествующий разработке проекта лесного плана субъекта Российской Федерации и на период действия разрабатываемого лесного плана субъекта Российской Федерации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20670"/>
              </p:ext>
            </p:extLst>
          </p:nvPr>
        </p:nvGraphicFramePr>
        <p:xfrm>
          <a:off x="110533" y="2140298"/>
          <a:ext cx="10392367" cy="5417360"/>
        </p:xfrm>
        <a:graphic>
          <a:graphicData uri="http://schemas.openxmlformats.org/drawingml/2006/table">
            <a:tbl>
              <a:tblPr firstRow="1" firstCol="1" bandRow="1"/>
              <a:tblGrid>
                <a:gridCol w="637326"/>
                <a:gridCol w="2083489"/>
                <a:gridCol w="333883"/>
                <a:gridCol w="341644"/>
                <a:gridCol w="336561"/>
                <a:gridCol w="2675754"/>
                <a:gridCol w="554850"/>
                <a:gridCol w="1175657"/>
                <a:gridCol w="864158"/>
                <a:gridCol w="1389045"/>
              </a:tblGrid>
              <a:tr h="29518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производимой продукции согласно общероссийскому классификатору видов экономической деятельности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измерения</a:t>
                      </a:r>
                      <a:endParaRPr lang="ru-RU" sz="1400" baseline="30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Проектная мощность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производства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Потребляемые лесные ресурсы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согласно общероссийскому классификатору видов экономической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400" baseline="30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год, предшествующий разработке проекта лесного плана субъекта Российской Федерации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Планируемое потребление на последний год периода действия разрабатываемого лесного плана субъекта Российской Федерации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0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обеспеченность производственных мощностей, %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Лесоматериалы круглые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r>
                        <a:rPr lang="ru-RU" sz="1600" baseline="300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aseline="300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древесины ПП № 1047-р от 13.06.2014, данные по заготовке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Пиломатериалы, всего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600" baseline="300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aseline="30000" dirty="0" smtClean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02.20.11.111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Бревна сосновые для распиловки и строгания (</a:t>
                      </a:r>
                      <a:r>
                        <a:rPr lang="ru-RU" sz="1600" dirty="0" err="1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коэф</a:t>
                      </a:r>
                      <a:r>
                        <a:rPr lang="ru-RU" sz="1600" dirty="0" smtClean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2-2,2)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15" y="5295481"/>
            <a:ext cx="3810698" cy="220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1163" y="565015"/>
            <a:ext cx="8878887" cy="635000"/>
          </a:xfrm>
        </p:spPr>
        <p:txBody>
          <a:bodyPr/>
          <a:lstStyle/>
          <a:p>
            <a:pPr>
              <a:defRPr/>
            </a:pPr>
            <a:r>
              <a:rPr lang="ru-RU" cap="all" dirty="0" smtClean="0"/>
              <a:t>данные  ЕГАИС  учёта древесины  и  сделок  с  ней для оценки потребности обеспечения сырьем ( п. 3.2 )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4DD612-D950-44F6-8E54-FE78439718FE}" type="slidenum">
              <a:rPr lang="ru-RU" altLang="ru-RU"/>
              <a:pPr/>
              <a:t>5</a:t>
            </a:fld>
            <a:endParaRPr lang="ru-RU" alt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0532" y="1188879"/>
            <a:ext cx="10510576" cy="63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1702" y="237899"/>
            <a:ext cx="9623425" cy="1013958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Изменение таксационных характеристик лесных насаждений по лесничествам (п. 2.10 Типовой формы)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0A85B-083C-4D9A-90CA-E2CEBA6CD7C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0580" y="1116037"/>
            <a:ext cx="10480432" cy="128551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</a:defRPr>
            </a:lvl5pPr>
            <a:lvl6pPr marL="520971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41939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62909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8387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1800" dirty="0" smtClean="0">
                <a:solidFill>
                  <a:schemeClr val="tx1"/>
                </a:solidFill>
              </a:rPr>
              <a:t>Приложение 15 к Типовой форме лесного плана субъекта Российской Федерации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Изменение таксационных характеристик лесных насаждений по лесничествам и их </a:t>
            </a:r>
            <a:r>
              <a:rPr lang="ru-RU" sz="1800" b="1" i="1" dirty="0" smtClean="0">
                <a:solidFill>
                  <a:srgbClr val="C00000"/>
                </a:solidFill>
              </a:rPr>
              <a:t>анализ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Бородинского лесничества Московской области </a:t>
            </a:r>
            <a:r>
              <a:rPr lang="ru-RU" sz="1800" dirty="0" smtClean="0">
                <a:solidFill>
                  <a:schemeClr val="tx1"/>
                </a:solidFill>
              </a:rPr>
              <a:t>за период действия предыдущего лесного плана субъекта Российской Федерации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67561"/>
              </p:ext>
            </p:extLst>
          </p:nvPr>
        </p:nvGraphicFramePr>
        <p:xfrm>
          <a:off x="120580" y="2401556"/>
          <a:ext cx="10480432" cy="5004079"/>
        </p:xfrm>
        <a:graphic>
          <a:graphicData uri="http://schemas.openxmlformats.org/drawingml/2006/table">
            <a:tbl>
              <a:tblPr firstRow="1" firstCol="1" bandRow="1"/>
              <a:tblGrid>
                <a:gridCol w="1667955"/>
                <a:gridCol w="858254"/>
                <a:gridCol w="1052386"/>
                <a:gridCol w="722100"/>
                <a:gridCol w="1002143"/>
                <a:gridCol w="1238639"/>
                <a:gridCol w="1326383"/>
                <a:gridCol w="1517301"/>
                <a:gridCol w="1095271"/>
              </a:tblGrid>
              <a:tr h="6917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лесничества, лесопарка*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Покрытая лесом площадь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возраст, лет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класс бонитета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относительная полнота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запас насаждений на 1 га, м</a:t>
                      </a:r>
                      <a:r>
                        <a:rPr lang="ru-RU" sz="18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прирост по запасу на 1 га покрытых лесной растительностью земель, м</a:t>
                      </a:r>
                      <a:r>
                        <a:rPr lang="ru-RU" sz="16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насажде-ний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земель, покрытых лесной растительностью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спелых и перестойных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Бородинское на 01.01.2009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122304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5С5Б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Бородинское на 01.01.2018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120876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4С5Б1Ос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9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Изменение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период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2009-2017 годы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-1С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+1Ос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9988" y="7096125"/>
            <a:ext cx="633412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B7BBFE-39B7-4A2B-9A4F-B2177B263664}" type="slidenum">
              <a:rPr lang="ru-RU" altLang="ru-RU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pic>
        <p:nvPicPr>
          <p:cNvPr id="54275" name="Picture 3" descr="B:\Презентации\2013\2013-09-17 - Акимов\in\Untitled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/>
          <a:stretch>
            <a:fillRect/>
          </a:stretch>
        </p:blipFill>
        <p:spPr bwMode="auto">
          <a:xfrm>
            <a:off x="1588" y="1090613"/>
            <a:ext cx="106934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77813"/>
            <a:ext cx="9191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5400" y="6619875"/>
            <a:ext cx="5711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816" tIns="45408" rIns="90816" bIns="45408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1"/>
              </a:solidFill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1363" y="288925"/>
            <a:ext cx="7010400" cy="1077913"/>
          </a:xfrm>
          <a:prstGeom prst="rect">
            <a:avLst/>
          </a:prstGeom>
          <a:noFill/>
        </p:spPr>
        <p:txBody>
          <a:bodyPr lIns="90816" tIns="45408" rIns="90816" bIns="45408">
            <a:spAutoFit/>
          </a:bodyPr>
          <a:lstStyle/>
          <a:p>
            <a:pPr algn="ctr" defTabSz="10421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j-lt"/>
                <a:cs typeface="+mn-cs"/>
              </a:rPr>
              <a:t>ФЕДЕРАЛЬНОЕ АГЕНТСТВО </a:t>
            </a:r>
            <a:br>
              <a:rPr lang="ru-RU" sz="3200" b="1" dirty="0">
                <a:latin typeface="+mj-lt"/>
                <a:cs typeface="+mn-cs"/>
              </a:rPr>
            </a:br>
            <a:r>
              <a:rPr lang="ru-RU" sz="3200" b="1" dirty="0">
                <a:latin typeface="+mj-lt"/>
                <a:cs typeface="+mn-cs"/>
              </a:rPr>
              <a:t>ЛЕСНОГО ХОЗЯЙСТВА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3400425"/>
            <a:ext cx="9899650" cy="604838"/>
          </a:xfrm>
          <a:prstGeom prst="rect">
            <a:avLst/>
          </a:prstGeom>
        </p:spPr>
        <p:txBody>
          <a:bodyPr lIns="90800" tIns="45399" rIns="90800" bIns="45399">
            <a:spAutoFit/>
          </a:bodyPr>
          <a:lstStyle/>
          <a:p>
            <a:pPr algn="ctr" defTabSz="1042123" eaLnBrk="1" fontAlgn="auto" hangingPunct="1">
              <a:lnSpc>
                <a:spcPts val="39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chemeClr val="bg1"/>
                </a:solidFill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19156</TotalTime>
  <Words>305</Words>
  <Application>Microsoft Office PowerPoint</Application>
  <PresentationFormat>Произвольный</PresentationFormat>
  <Paragraphs>110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Информационные системы данных для лесного плана</vt:lpstr>
      <vt:lpstr>Социально-экономические показатели в ИС</vt:lpstr>
      <vt:lpstr>данные  ЕГАИС  учёта древесины  и  сделок  с  ней для оценки потребности обеспечения сырьем ( п. 3.2 ) </vt:lpstr>
      <vt:lpstr>данные  ЕГАИС  учёта древесины  и  сделок  с  ней для оценки потребности обеспечения сырьем ( п. 3.2 ) </vt:lpstr>
      <vt:lpstr>Изменение таксационных характеристик лесных насаждений по лесничествам (п. 2.10 Типовой формы)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Чурилова Елена Викторовна</dc:creator>
  <cp:lastModifiedBy>hope-new</cp:lastModifiedBy>
  <cp:revision>1308</cp:revision>
  <cp:lastPrinted>2018-04-26T16:39:27Z</cp:lastPrinted>
  <dcterms:created xsi:type="dcterms:W3CDTF">2015-04-16T11:39:06Z</dcterms:created>
  <dcterms:modified xsi:type="dcterms:W3CDTF">2018-05-07T10:27:48Z</dcterms:modified>
</cp:coreProperties>
</file>