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86" r:id="rId4"/>
    <p:sldId id="284" r:id="rId5"/>
    <p:sldId id="289" r:id="rId6"/>
    <p:sldId id="285" r:id="rId7"/>
    <p:sldId id="287" r:id="rId8"/>
    <p:sldId id="283" r:id="rId9"/>
    <p:sldId id="280" r:id="rId10"/>
    <p:sldId id="290" r:id="rId11"/>
    <p:sldId id="281" r:id="rId12"/>
    <p:sldId id="292" r:id="rId13"/>
    <p:sldId id="279" r:id="rId1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996633"/>
    <a:srgbClr val="004200"/>
    <a:srgbClr val="502604"/>
    <a:srgbClr val="95B850"/>
    <a:srgbClr val="A5C26A"/>
    <a:srgbClr val="B7CE88"/>
    <a:srgbClr val="00C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>
      <p:cViewPr>
        <p:scale>
          <a:sx n="108" d="100"/>
          <a:sy n="108" d="100"/>
        </p:scale>
        <p:origin x="-1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2B2855-BC06-42D5-BC7D-9013075F3175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0CAB1C-5424-4733-8775-D38274A66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865-32E2-4F0C-A000-8401CA6F30F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865-32E2-4F0C-A000-8401CA6F30F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9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865-32E2-4F0C-A000-8401CA6F30F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8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865-32E2-4F0C-A000-8401CA6F30F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6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30067-7AB6-4834-8524-5EE933218EE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7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:\Шаблоны PowerPoint\Шаблоны по управлениям\УПРАВЛЕНИЕ ЛЕСОПОЛЬЗОВАНИЯ И ВОСПРОИЗВОДСТВА ЛЕСОВ\In\титул польза герб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484788"/>
            <a:ext cx="6084168" cy="17281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72123-9EAB-40DF-B244-958C5C264889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EB629-48F5-4DF5-A745-91B82D073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C7A0A-B565-4514-AF42-353D634C0D7E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1D0B9-CF04-42CD-914E-697140845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:\Шаблоны PowerPoint\Шаблоны Артем\2013\Шаблон 1\In\фо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5"/>
            <a:ext cx="91376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7"/>
            <a:ext cx="7560840" cy="792088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636B5-C29A-4AA8-A1DD-905829C71BFB}" type="datetime1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26491" y="260353"/>
            <a:ext cx="541337" cy="365125"/>
          </a:xfrm>
        </p:spPr>
        <p:txBody>
          <a:bodyPr/>
          <a:lstStyle>
            <a:lvl1pPr algn="ctr">
              <a:defRPr sz="1100" b="1">
                <a:solidFill>
                  <a:srgbClr val="4F6228"/>
                </a:solidFill>
              </a:defRPr>
            </a:lvl1pPr>
          </a:lstStyle>
          <a:p>
            <a:pPr>
              <a:defRPr/>
            </a:pPr>
            <a:fld id="{2E8A054A-DCA7-4CB1-B14D-0448796530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787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DBAF-BAD5-404C-AF23-1FCBBCD629AC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9253-A29C-4CDA-9E86-F073FA0E8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01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2064" cy="68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0" y="294362"/>
            <a:ext cx="8472488" cy="783282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12" tIns="39005" rIns="78012" bIns="39005" anchor="ctr"/>
          <a:lstStyle/>
          <a:p>
            <a:pPr algn="ctr" defTabSz="9125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latin typeface="+mj-lt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472488" y="294362"/>
            <a:ext cx="679578" cy="783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12" tIns="39005" rIns="78012" bIns="39005" anchor="ctr"/>
          <a:lstStyle/>
          <a:p>
            <a:pPr algn="ctr" defTabSz="9125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latin typeface="+mj-lt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6087" y="404603"/>
            <a:ext cx="7592527" cy="57593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8440385" y="6436621"/>
            <a:ext cx="541321" cy="363918"/>
          </a:xfrm>
          <a:extLst/>
        </p:spPr>
        <p:txBody>
          <a:bodyPr/>
          <a:lstStyle>
            <a:lvl1pPr>
              <a:defRPr b="1">
                <a:solidFill>
                  <a:srgbClr val="4A8267"/>
                </a:solidFill>
              </a:defRPr>
            </a:lvl1pPr>
          </a:lstStyle>
          <a:p>
            <a:pPr>
              <a:defRPr/>
            </a:pPr>
            <a:fld id="{66A1ADC7-E6B4-456C-992C-41C771084D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" name="Picture 2" descr="B:\Логотипы\МПР\МПР-Ale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66" y="300270"/>
            <a:ext cx="649997" cy="7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203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79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:\Шаблоны PowerPoint\Шаблоны по управлениям\УПРАВЛЕНИЕ ЛЕСОПОЛЬЗОВАНИЯ И ВОСПРОИЗВОДСТВА ЛЕСОВ\In\фон польза герб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00800" cy="72008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75677" y="279401"/>
            <a:ext cx="442913" cy="365125"/>
          </a:xfrm>
        </p:spPr>
        <p:txBody>
          <a:bodyPr/>
          <a:lstStyle>
            <a:lvl1pPr algn="ctr">
              <a:defRPr sz="1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267E31E-F0EE-403E-88ED-347DFBBF7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3D6E-6AA1-4CDF-B587-02B3FF66F689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D614-1ABE-4A0C-94E5-A3CC31D5B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D242-2222-4607-824D-AC6D120D814A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4B86-7192-46CA-8146-96BA789E5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AB0D-7979-47DE-B2DC-D1367E7BB7EE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A429F-98D2-4063-8311-0E0139B9C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5F04-272B-486E-B467-B4CDE897D0D5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02FC-9569-4B9D-BFDA-909D540D3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1120-2531-48B0-9E2E-1E03D62D4C4F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D7F3-3DA6-4393-B409-9E57DA729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A56C-7AC1-4DE8-85F9-A9748365A935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B928-EC0A-4D74-A8D6-2252B5041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AC82-F475-49C5-97A9-61D67A4FB29A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76C6-C75C-422E-AAEE-4CF63AF96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5E58D0A-4B21-462D-8536-1B6E43249A1B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E56A6D-3FA6-4DBF-B468-EF1BD70BB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45830C8E05C1898A7697540F5D94427BD3EEDEB51E536626C6D1028154893FFCDAA9BA925P8K7O" TargetMode="External"/><Relationship Id="rId2" Type="http://schemas.openxmlformats.org/officeDocument/2006/relationships/hyperlink" Target="consultantplus://offline/ref=741EECD7C99AF86F051F31A4F3C98B4A156F2E3863419D73DDD441EDF9A35CE88B4EC3C89EA6C2O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3FD474FE43C8EC95D7B53D6DD3D10D21EF336321A643EF5A02D6994F02BD594319F954AF855026Eh2Y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consultantplus://offline/ref=F3FD474FE43C8EC95D7B53D6DD3D10D21EF336321A643EF5A02D6994F02BD594319F954AF8550268h2Y2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5FF3AAA89B5EEC66E2A9529BE8ED76D0C3D80C96E3AE7EC4504D30246A00DF90A328683557AAC1CL9G6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2843809" y="1484313"/>
            <a:ext cx="6264696" cy="17287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Вопросы организации использования лесов в лесном плане </a:t>
            </a:r>
            <a:endParaRPr lang="ru-RU" sz="2400" b="0" dirty="0" smtClean="0">
              <a:latin typeface="Arial" charset="0"/>
              <a:cs typeface="Arial" charset="0"/>
            </a:endParaRPr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123504" y="539388"/>
            <a:ext cx="698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cs typeface="Arial" charset="0"/>
              </a:rPr>
              <a:t>ФЕДЕРАЛЬНОЕ  АГЕНТСТВО </a:t>
            </a:r>
            <a:r>
              <a:rPr lang="ru-RU" sz="2000" b="1" dirty="0" smtClean="0">
                <a:solidFill>
                  <a:srgbClr val="006600"/>
                </a:solidFill>
                <a:cs typeface="Arial" charset="0"/>
              </a:rPr>
              <a:t>ЛЕСНОГО  </a:t>
            </a:r>
            <a:r>
              <a:rPr lang="ru-RU" sz="2000" b="1" dirty="0">
                <a:solidFill>
                  <a:srgbClr val="006600"/>
                </a:solidFill>
                <a:cs typeface="Arial" charset="0"/>
              </a:rPr>
              <a:t>ХОЗЯЙСТВА</a:t>
            </a:r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auto">
          <a:xfrm>
            <a:off x="393130" y="5517232"/>
            <a:ext cx="8715375" cy="102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400" dirty="0" smtClean="0"/>
              <a:t>ЗАМЕСТИТЕЛЬ НАЧАЛЬНИКА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400" dirty="0" smtClean="0"/>
              <a:t>УПРАВЛЕНИЯ ИСПОЛЬЗОВАНИЯ И ВОСПРОИЗВОДСТВА ЛЕСОВ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400" b="1" dirty="0" smtClean="0"/>
              <a:t>А.Н. КЛОЧИХИН</a:t>
            </a:r>
            <a:endParaRPr lang="en-US" sz="14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6" y="5373216"/>
            <a:ext cx="7488832" cy="0"/>
          </a:xfrm>
          <a:prstGeom prst="line">
            <a:avLst/>
          </a:prstGeom>
          <a:ln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cap="all" dirty="0"/>
              <a:t>Статья 78. Подготовка и организация аукциона на право заключения договора аренды лесного </a:t>
            </a:r>
            <a:r>
              <a:rPr lang="ru-RU" sz="1600" cap="all" dirty="0" smtClean="0"/>
              <a:t>участка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20" y="1268760"/>
            <a:ext cx="9084084" cy="5544616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 проведении аукциона на право заключения договора аренды лесного участка, находящегося в государственной или муниципальной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собственности принимается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органом государственной власти или органом местного самоуправления в пределах полномочий, определенных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статьями 81 - 84 Лесного кодекса, 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по заявлениям граждан и юридических лиц о проведении аукциона на право заключения договора аренды лесного участка для заготовки древесины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заключаемого в соответствии с Лесного кодекса.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случае получения заявления о проведении аукциона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проведении аукциона или об отказе в проведении аукциона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принимается органом государственной власти или органом местного самоуправления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одного месяца со дня получения такого заявления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об отказе в проведении аукциона принимается в следующих случаях: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1) заявление о проведении аукциона подано в отношении лесного участка, который уже предоставлен другому гражданину или юридическому лицу;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2) заявление о проведении аукциона подано в отношении лесных насаждений, право собственности на которые уже передано другому гражданину или юридическому лицу;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заявление о проведении аукциона подано в отношении лесного участка, который не может быть предоставлен гражданину или юридическому лицу в аренду в соответствии с законодательством Российской Федерации;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4) заявление о проведении аукциона подано заявителем, с которым в соответствии с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Лесным кодексом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может быть заключен договор купли-продажи лесных насаждений по результатам аукциона;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5) заявление о проведении аукциона не соответствует требованиям к порядку и способам подачи или формату такого заявления, установленным в соответствии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частями 4 и 5 статьи 78 Лесного кодекса.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A054A-DCA7-4CB1-B14D-0448796530F5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1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7"/>
            <a:ext cx="7560840" cy="792088"/>
          </a:xfrm>
        </p:spPr>
        <p:txBody>
          <a:bodyPr>
            <a:normAutofit/>
          </a:bodyPr>
          <a:lstStyle/>
          <a:p>
            <a:r>
              <a:rPr lang="ru-RU" sz="1400" cap="all" dirty="0"/>
              <a:t>Приложение 27. </a:t>
            </a:r>
            <a:r>
              <a:rPr lang="ru-RU" alt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</a:t>
            </a:r>
            <a:r>
              <a:rPr lang="ru-RU" altLang="ru-RU" sz="1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br>
              <a:rPr lang="ru-RU" altLang="ru-RU" sz="1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alt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altLang="ru-RU" sz="1400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воспроизводству лесов и лесоразведению</a:t>
            </a:r>
            <a:endParaRPr lang="ru-RU" sz="14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A054A-DCA7-4CB1-B14D-0448796530F5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1268760"/>
            <a:ext cx="9073008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Плановые показатели выполнения мероприятий по воспроизводству лесов и лесоразведению в том числе:</a:t>
            </a:r>
          </a:p>
          <a:p>
            <a:pPr algn="just">
              <a:lnSpc>
                <a:spcPct val="115000"/>
              </a:lnSpc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- по созданию, формированию, содержанию и использованию объектов лесного семеноводства, включая проведение агротехнических и лесоводственных уходов;</a:t>
            </a:r>
          </a:p>
          <a:p>
            <a:pPr algn="just">
              <a:lnSpc>
                <a:spcPct val="115000"/>
              </a:lnSpc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- по заготовке семян лесных растений, в том числе для формирования страховых фондов семян и семян с улучшенными наследственными свойствами;</a:t>
            </a:r>
          </a:p>
          <a:p>
            <a:pPr algn="just">
              <a:lnSpc>
                <a:spcPct val="115000"/>
              </a:lnSpc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- по выращиванию посадочного материала, в том числе из семян с улучшенными наследственными свойствами; </a:t>
            </a:r>
          </a:p>
          <a:p>
            <a:pPr algn="just">
              <a:lnSpc>
                <a:spcPct val="115000"/>
              </a:lnSpc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- по лесовосстановлению, включая проведение агротехнических уходов за лесными культурами (в переводе на однократный), создание лесных культур посевным и посадочным материалом с улучшенными наследственными свойствами, а также по лесоразведению и уходу за лесами.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73935"/>
              </p:ext>
            </p:extLst>
          </p:nvPr>
        </p:nvGraphicFramePr>
        <p:xfrm>
          <a:off x="251718" y="3284538"/>
          <a:ext cx="8640762" cy="33020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76350"/>
                <a:gridCol w="720725"/>
                <a:gridCol w="667345"/>
                <a:gridCol w="120055"/>
                <a:gridCol w="584200"/>
                <a:gridCol w="87833"/>
                <a:gridCol w="497954"/>
                <a:gridCol w="438150"/>
                <a:gridCol w="576064"/>
                <a:gridCol w="576064"/>
                <a:gridCol w="576064"/>
                <a:gridCol w="504056"/>
                <a:gridCol w="504056"/>
                <a:gridCol w="576064"/>
                <a:gridCol w="504056"/>
                <a:gridCol w="431726"/>
              </a:tblGrid>
              <a:tr h="240516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мероприятий по воспроизводству лесов и лесоразведению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rowSpan="2"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06" marB="326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Единица измерения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Выполнено за 2017 год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rowSpan="2"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06" marB="326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Плановые показатели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80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06" marB="326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06" marB="326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1-й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2-й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3-й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4-й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5-й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6-й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7-й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8-й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9-й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10-й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</a:tr>
              <a:tr h="24051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06" marB="326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06" marB="326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06" marB="326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</a:tr>
              <a:tr h="240516">
                <a:tc gridSpan="1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Леса, расположенные на землях лесного фонда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5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</a:tr>
              <a:tr h="240516">
                <a:tc gridSpan="1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Леса, расположенные на землях обороны и безопасности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5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</a:tr>
              <a:tr h="240516">
                <a:tc gridSpan="1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Городские леса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5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</a:tr>
              <a:tr h="240516">
                <a:tc gridSpan="1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Леса, расположенные на землях особо охраняемых природных территорий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5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</a:tr>
              <a:tr h="240516">
                <a:tc gridSpan="1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Всего по субъекту Российской Федерации (по видам мероприятий)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5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390" marR="17390" marT="32612" marB="3261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6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cap="all" dirty="0" smtClean="0"/>
              <a:t>Виды рубок ухода за лесами </a:t>
            </a:r>
            <a:endParaRPr lang="ru-RU" sz="1400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6984776" cy="4968552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осветление;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прочистка;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прореживание;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рубка обновления;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рубка переформирования;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рубка формирования ландшафта;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рубка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средневозрастных,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приспевающих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спелых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перестойных малоценных лесных насаждениях;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рубка реконструкции молодняков;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рубка сохранения лесных насаждений;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рубка единичных деревьев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A054A-DCA7-4CB1-B14D-0448796530F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1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3528"/>
            <a:ext cx="9144000" cy="8181528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0" y="6177359"/>
            <a:ext cx="9135762" cy="7080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FF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3588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7"/>
            <a:ext cx="5616624" cy="792088"/>
          </a:xfrm>
        </p:spPr>
        <p:txBody>
          <a:bodyPr>
            <a:noAutofit/>
          </a:bodyPr>
          <a:lstStyle/>
          <a:p>
            <a:r>
              <a:rPr lang="ru-RU" sz="1400" cap="all" dirty="0" smtClean="0"/>
              <a:t>Раздел II</a:t>
            </a:r>
            <a:r>
              <a:rPr lang="ru-RU" sz="1400" cap="all" dirty="0"/>
              <a:t>. Оценка организации использования лесов, выполнения мероприятий по </a:t>
            </a:r>
            <a:r>
              <a:rPr lang="ru-RU" sz="1400" cap="all" dirty="0" smtClean="0"/>
              <a:t>ОЗВЛ и </a:t>
            </a:r>
            <a:r>
              <a:rPr lang="ru-RU" sz="1400" cap="all" dirty="0"/>
              <a:t>изменения характеристик лесов за </a:t>
            </a:r>
            <a:r>
              <a:rPr lang="ru-RU" sz="1400" cap="all" dirty="0" smtClean="0"/>
              <a:t>2009-2018 годы</a:t>
            </a:r>
            <a:endParaRPr lang="ru-RU" sz="1400" cap="all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A3091B8B-9A51-4569-B7E1-495088DD9E7E}" type="slidenum">
              <a:rPr lang="ru-RU" altLang="ru-RU" b="1" smtClean="0">
                <a:solidFill>
                  <a:srgbClr val="756542"/>
                </a:solidFill>
                <a:latin typeface="Calibri" pitchFamily="34" charset="0"/>
              </a:rPr>
              <a:pPr eaLnBrk="1" hangingPunct="1"/>
              <a:t>2</a:t>
            </a:fld>
            <a:endParaRPr lang="ru-RU" altLang="ru-RU" b="1" dirty="0" smtClean="0">
              <a:solidFill>
                <a:srgbClr val="756542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24744"/>
            <a:ext cx="8928992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__________________________________________________________________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         (Информация о достижении планируемых объемов использования лесов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 видам использования лесов за период действия предыдущего лесного плана)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достижения  планируемых  объемов  использования  лесов по видам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использования  лесов  за период действия предыдущего лесного плана субъекта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 Федерации  указывается  по </a:t>
            </a:r>
            <a:r>
              <a:rPr lang="ru-RU" sz="1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форме, содержащейся в приложении 7 к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настоящей Типовой форме лесного плана субъекта Российской Федерации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__________________________________________________________________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         (Информация об использовании лесов и объеме заготовки древесины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_______________________________________________________________________.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 период действия предыдущего лесного плана субъекта Российской Федерации)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Анализ  фактического  освоения использования лесов и допустимого объема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изъятия  древесины  за  период  действия предыдущего лесного плана субъекта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 Федерации  указывается  по </a:t>
            </a:r>
            <a:r>
              <a:rPr lang="ru-RU" sz="1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форме, содержащейся в приложении 8 к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настоящей Типовой форме лесного плана субъекта Российской Федерации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332657"/>
            <a:ext cx="7848873" cy="792088"/>
          </a:xfrm>
        </p:spPr>
        <p:txBody>
          <a:bodyPr>
            <a:noAutofit/>
          </a:bodyPr>
          <a:lstStyle/>
          <a:p>
            <a:pPr>
              <a:tabLst>
                <a:tab pos="901365" algn="l"/>
              </a:tabLst>
            </a:pPr>
            <a:r>
              <a:rPr lang="ru-RU" sz="1400" cap="all" dirty="0"/>
              <a:t>Приложение 7</a:t>
            </a:r>
            <a:r>
              <a:rPr lang="ru-RU" sz="1400" cap="all" dirty="0" smtClean="0"/>
              <a:t>. </a:t>
            </a:r>
            <a:r>
              <a:rPr lang="ru-RU" sz="1400" cap="all" dirty="0"/>
              <a:t>Оценка достижения планируемых объемов использования лесов по видам использования лесов за период действия предыдущего лесного плана субъекта Российской Федерации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A3091B8B-9A51-4569-B7E1-495088DD9E7E}" type="slidenum">
              <a:rPr lang="ru-RU" altLang="ru-RU" b="1" smtClean="0">
                <a:solidFill>
                  <a:srgbClr val="756542"/>
                </a:solidFill>
                <a:latin typeface="Calibri" pitchFamily="34" charset="0"/>
              </a:rPr>
              <a:pPr eaLnBrk="1" hangingPunct="1"/>
              <a:t>3</a:t>
            </a:fld>
            <a:endParaRPr lang="ru-RU" altLang="ru-RU" b="1" dirty="0" smtClean="0">
              <a:solidFill>
                <a:srgbClr val="756542"/>
              </a:solidFill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243693"/>
              </p:ext>
            </p:extLst>
          </p:nvPr>
        </p:nvGraphicFramePr>
        <p:xfrm>
          <a:off x="35495" y="1340769"/>
          <a:ext cx="9001000" cy="399294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80121"/>
                <a:gridCol w="1368152"/>
                <a:gridCol w="720080"/>
                <a:gridCol w="936104"/>
                <a:gridCol w="792088"/>
                <a:gridCol w="936104"/>
                <a:gridCol w="792088"/>
                <a:gridCol w="1152128"/>
                <a:gridCol w="1224135"/>
              </a:tblGrid>
              <a:tr h="3600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Виды </a:t>
                      </a:r>
                      <a:r>
                        <a:rPr lang="ru-RU" sz="1400" dirty="0" err="1" smtClean="0">
                          <a:effectLst/>
                        </a:rPr>
                        <a:t>исполь-зования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лесов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Категория </a:t>
                      </a:r>
                      <a:r>
                        <a:rPr lang="ru-RU" sz="1400" dirty="0">
                          <a:effectLst/>
                        </a:rPr>
                        <a:t>ресурса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Еди-ница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изме</a:t>
                      </a:r>
                      <a:r>
                        <a:rPr lang="ru-RU" sz="1400" dirty="0" smtClean="0">
                          <a:effectLst/>
                        </a:rPr>
                        <a:t>-нения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Объемы использования лесов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достижения за </a:t>
                      </a:r>
                      <a:r>
                        <a:rPr lang="ru-RU" sz="1400" dirty="0" smtClean="0">
                          <a:effectLst/>
                        </a:rPr>
                        <a:t>2009-2017 годы, 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достижения за </a:t>
                      </a:r>
                      <a:r>
                        <a:rPr lang="ru-RU" sz="1400" dirty="0" smtClean="0">
                          <a:effectLst/>
                        </a:rPr>
                        <a:t>2017 год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smtClean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</a:tr>
              <a:tr h="1178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заплани-рованные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 </a:t>
                      </a:r>
                      <a:r>
                        <a:rPr lang="ru-RU" sz="1400" dirty="0" smtClean="0">
                          <a:effectLst/>
                        </a:rPr>
                        <a:t>2009-2017 годы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факти-ческие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за </a:t>
                      </a:r>
                      <a:r>
                        <a:rPr lang="ru-RU" sz="1400" dirty="0" smtClean="0">
                          <a:effectLst/>
                        </a:rPr>
                        <a:t>2009-2017 годы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заплани-рованные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 </a:t>
                      </a:r>
                      <a:r>
                        <a:rPr lang="ru-RU" sz="1400" dirty="0" smtClean="0">
                          <a:effectLst/>
                        </a:rPr>
                        <a:t>2017 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факти-ческие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за </a:t>
                      </a:r>
                      <a:r>
                        <a:rPr lang="ru-RU" sz="1400" dirty="0" smtClean="0">
                          <a:effectLst/>
                        </a:rPr>
                        <a:t>2017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</a:tr>
              <a:tr h="186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заготовка древесины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</a:tr>
              <a:tr h="41812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ведение сельского хозяйства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сенокошение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</a:tr>
              <a:tr h="41379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пчеловодство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</a:tr>
              <a:tr h="41812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северное оленеводство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9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7"/>
            <a:ext cx="7560840" cy="792088"/>
          </a:xfrm>
        </p:spPr>
        <p:txBody>
          <a:bodyPr>
            <a:noAutofit/>
          </a:bodyPr>
          <a:lstStyle/>
          <a:p>
            <a:r>
              <a:rPr lang="ru-RU" sz="1400" cap="all" dirty="0"/>
              <a:t>Приложение </a:t>
            </a:r>
            <a:r>
              <a:rPr lang="ru-RU" sz="1400" cap="all" dirty="0" smtClean="0"/>
              <a:t>8. Анализ фактического </a:t>
            </a:r>
            <a:r>
              <a:rPr lang="ru-RU" sz="1400" cap="all" dirty="0"/>
              <a:t>освоения использования лесов и </a:t>
            </a:r>
            <a:r>
              <a:rPr lang="ru-RU" sz="1400" cap="all" dirty="0" smtClean="0"/>
              <a:t>допустимого объема </a:t>
            </a:r>
            <a:r>
              <a:rPr lang="ru-RU" sz="1400" cap="all" dirty="0"/>
              <a:t>изъятия древесины за период действия </a:t>
            </a:r>
            <a:r>
              <a:rPr lang="ru-RU" sz="1400" cap="all" dirty="0" smtClean="0"/>
              <a:t>предыдущего лесного </a:t>
            </a:r>
            <a:r>
              <a:rPr lang="ru-RU" sz="1400" cap="all" dirty="0"/>
              <a:t>плана субъекта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A054A-DCA7-4CB1-B14D-0448796530F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286631"/>
              </p:ext>
            </p:extLst>
          </p:nvPr>
        </p:nvGraphicFramePr>
        <p:xfrm>
          <a:off x="107508" y="1700808"/>
          <a:ext cx="8928984" cy="474228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0036"/>
                <a:gridCol w="864096"/>
                <a:gridCol w="720080"/>
                <a:gridCol w="648072"/>
                <a:gridCol w="720080"/>
                <a:gridCol w="504056"/>
                <a:gridCol w="647604"/>
                <a:gridCol w="816924"/>
                <a:gridCol w="1199768"/>
                <a:gridCol w="1224136"/>
                <a:gridCol w="648072"/>
                <a:gridCol w="576060"/>
              </a:tblGrid>
              <a:tr h="165727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 </a:t>
                      </a: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Наиме-нование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лесни-чества</a:t>
                      </a:r>
                      <a:r>
                        <a:rPr lang="ru-RU" sz="1400" cap="all" baseline="0" dirty="0" smtClean="0">
                          <a:effectLst/>
                        </a:rPr>
                        <a:t>*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 рубке спелых и перестойных лесных насаждений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 рубке лесных </a:t>
                      </a:r>
                      <a:r>
                        <a:rPr lang="ru-RU" sz="1400" dirty="0" smtClean="0">
                          <a:effectLst/>
                        </a:rPr>
                        <a:t>насаждений</a:t>
                      </a:r>
                      <a:r>
                        <a:rPr lang="ru-RU" sz="1400" dirty="0">
                          <a:effectLst/>
                        </a:rPr>
                        <a:t>, при уходе за лесами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 вырубке поврежденных и погибших лесных насаждений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 рубке лесных насаждений на лесных участках, предназначенных для строительства, реконструкции и эксплуатации </a:t>
                      </a:r>
                      <a:r>
                        <a:rPr lang="ru-RU" sz="1400" dirty="0" smtClean="0">
                          <a:effectLst/>
                        </a:rPr>
                        <a:t>объектов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Всего: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р.</a:t>
                      </a:r>
                      <a:r>
                        <a:rPr lang="ru-RU" sz="1400" baseline="0" dirty="0" smtClean="0">
                          <a:effectLst/>
                        </a:rPr>
                        <a:t> л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р.</a:t>
                      </a:r>
                      <a:r>
                        <a:rPr lang="ru-RU" sz="1400" baseline="0" dirty="0" smtClean="0">
                          <a:effectLst/>
                        </a:rPr>
                        <a:t> л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р.</a:t>
                      </a:r>
                      <a:r>
                        <a:rPr lang="ru-RU" sz="1400" baseline="0" dirty="0" smtClean="0">
                          <a:effectLst/>
                        </a:rPr>
                        <a:t> л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р.</a:t>
                      </a:r>
                      <a:r>
                        <a:rPr lang="ru-RU" sz="1400" baseline="0" dirty="0" smtClean="0">
                          <a:effectLst/>
                        </a:rPr>
                        <a:t> л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р.</a:t>
                      </a:r>
                      <a:r>
                        <a:rPr lang="ru-RU" sz="1400" baseline="0" dirty="0" smtClean="0">
                          <a:effectLst/>
                        </a:rPr>
                        <a:t> л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</a:tr>
              <a:tr h="306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</a:tr>
              <a:tr h="306050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лесов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</a:tr>
              <a:tr h="306050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том числе по хозяйствам: хвойное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</a:tr>
              <a:tr h="306050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твердолиственное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</a:tr>
              <a:tr h="306050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мягколиственное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82" marR="23682" marT="38961" marB="38961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59545" y="1340768"/>
            <a:ext cx="26769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ыс. м</a:t>
            </a:r>
            <a:r>
              <a:rPr lang="ru-RU" sz="14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ликвидной древесины</a:t>
            </a:r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1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7"/>
            <a:ext cx="5616624" cy="792088"/>
          </a:xfrm>
        </p:spPr>
        <p:txBody>
          <a:bodyPr>
            <a:noAutofit/>
          </a:bodyPr>
          <a:lstStyle/>
          <a:p>
            <a:r>
              <a:rPr lang="ru-RU" sz="1400" cap="all" dirty="0" smtClean="0"/>
              <a:t>Раздел II</a:t>
            </a:r>
            <a:r>
              <a:rPr lang="ru-RU" sz="1400" cap="all" dirty="0"/>
              <a:t>. Оценка организации использования лесов, выполнения мероприятий по </a:t>
            </a:r>
            <a:r>
              <a:rPr lang="ru-RU" sz="1400" cap="all" dirty="0" smtClean="0"/>
              <a:t>ОЗВЛ и </a:t>
            </a:r>
            <a:r>
              <a:rPr lang="ru-RU" sz="1400" cap="all" dirty="0"/>
              <a:t>изменения характеристик лесов за </a:t>
            </a:r>
            <a:r>
              <a:rPr lang="ru-RU" sz="1400" cap="all" dirty="0" smtClean="0"/>
              <a:t>2009-2018 годы</a:t>
            </a:r>
            <a:endParaRPr lang="ru-RU" sz="1400" cap="all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A3091B8B-9A51-4569-B7E1-495088DD9E7E}" type="slidenum">
              <a:rPr lang="ru-RU" altLang="ru-RU" b="1" smtClean="0">
                <a:solidFill>
                  <a:srgbClr val="756542"/>
                </a:solidFill>
                <a:latin typeface="Calibri" pitchFamily="34" charset="0"/>
              </a:rPr>
              <a:pPr eaLnBrk="1" hangingPunct="1"/>
              <a:t>5</a:t>
            </a:fld>
            <a:endParaRPr lang="ru-RU" altLang="ru-RU" b="1" dirty="0" smtClean="0">
              <a:solidFill>
                <a:srgbClr val="756542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84784"/>
            <a:ext cx="892899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700" dirty="0" smtClean="0"/>
              <a:t> </a:t>
            </a:r>
            <a:r>
              <a:rPr lang="ru-RU" sz="1700" dirty="0"/>
              <a:t>2.5. __________________________________________________________________</a:t>
            </a:r>
          </a:p>
          <a:p>
            <a:r>
              <a:rPr lang="ru-RU" sz="1700" dirty="0"/>
              <a:t>           (Информация о мероприятиях по воспроизводству лесов за период</a:t>
            </a:r>
          </a:p>
          <a:p>
            <a:r>
              <a:rPr lang="ru-RU" sz="1700" dirty="0"/>
              <a:t>_________________________________________________________________.</a:t>
            </a:r>
          </a:p>
          <a:p>
            <a:r>
              <a:rPr lang="ru-RU" sz="1700" dirty="0"/>
              <a:t>действия предыдущего лесного плана субъекта Российской Федерации)</a:t>
            </a:r>
          </a:p>
          <a:p>
            <a:r>
              <a:rPr lang="ru-RU" sz="1700" dirty="0"/>
              <a:t>   </a:t>
            </a:r>
            <a:endParaRPr lang="ru-RU" sz="1700" dirty="0" smtClean="0"/>
          </a:p>
          <a:p>
            <a:r>
              <a:rPr lang="ru-RU" sz="1700" dirty="0" smtClean="0"/>
              <a:t>Мероприятия  </a:t>
            </a:r>
            <a:r>
              <a:rPr lang="ru-RU" sz="1700" dirty="0"/>
              <a:t>по  воспроизводству  лесов  за период действия предыдущего</a:t>
            </a:r>
          </a:p>
          <a:p>
            <a:r>
              <a:rPr lang="ru-RU" sz="1700" dirty="0"/>
              <a:t>лесного плана субъекта Российской Федерации и показатели на период действия</a:t>
            </a:r>
          </a:p>
          <a:p>
            <a:r>
              <a:rPr lang="ru-RU" sz="1700" dirty="0"/>
              <a:t>разрабатываемого лесного плана субъекта Российской Федерации указываются по</a:t>
            </a:r>
          </a:p>
          <a:p>
            <a:r>
              <a:rPr lang="ru-RU" sz="1700" dirty="0">
                <a:hlinkClick r:id="rId3"/>
              </a:rPr>
              <a:t>форме, содержащейся в приложении 11 к настоящей Типовой форме лесного плана</a:t>
            </a:r>
          </a:p>
          <a:p>
            <a:r>
              <a:rPr lang="ru-RU" sz="1700" dirty="0"/>
              <a:t>субъекта Российской Федерации</a:t>
            </a:r>
            <a:r>
              <a:rPr lang="ru-RU" sz="1700" dirty="0" smtClean="0"/>
              <a:t>.</a:t>
            </a: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/>
              <a:t> </a:t>
            </a:r>
          </a:p>
          <a:p>
            <a:pPr algn="just"/>
            <a:r>
              <a:rPr lang="ru-RU" sz="1700" dirty="0" smtClean="0"/>
              <a:t>В части 2 статьи 61 Лесного кодекса Российской Федерации указано, что </a:t>
            </a:r>
            <a:r>
              <a:rPr lang="ru-RU" sz="1700" b="1" dirty="0" smtClean="0">
                <a:solidFill>
                  <a:srgbClr val="C00000"/>
                </a:solidFill>
              </a:rPr>
              <a:t>воспроизводство </a:t>
            </a:r>
            <a:r>
              <a:rPr lang="ru-RU" sz="1700" b="1" dirty="0">
                <a:solidFill>
                  <a:srgbClr val="C00000"/>
                </a:solidFill>
              </a:rPr>
              <a:t>лесов включает в себя:</a:t>
            </a:r>
          </a:p>
          <a:p>
            <a:pPr algn="just"/>
            <a:r>
              <a:rPr lang="ru-RU" sz="1700" dirty="0"/>
              <a:t>1) лесное семеноводство;</a:t>
            </a:r>
          </a:p>
          <a:p>
            <a:pPr algn="just"/>
            <a:r>
              <a:rPr lang="ru-RU" sz="1700" dirty="0"/>
              <a:t>2) лесовосстановление;</a:t>
            </a:r>
          </a:p>
          <a:p>
            <a:pPr algn="just"/>
            <a:r>
              <a:rPr lang="ru-RU" sz="1700" b="1" dirty="0">
                <a:solidFill>
                  <a:srgbClr val="C00000"/>
                </a:solidFill>
              </a:rPr>
              <a:t>3) уход за лесами;</a:t>
            </a:r>
          </a:p>
          <a:p>
            <a:pPr algn="just"/>
            <a:r>
              <a:rPr lang="ru-RU" sz="1700" dirty="0"/>
              <a:t>4) осуществление отнесения земель, предназначенных для лесовосстановления, к землям, занятым лесными насаждениями</a:t>
            </a:r>
            <a:r>
              <a:rPr lang="ru-RU" sz="1700" dirty="0" smtClean="0"/>
              <a:t>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696744" cy="792088"/>
          </a:xfrm>
        </p:spPr>
        <p:txBody>
          <a:bodyPr>
            <a:normAutofit/>
          </a:bodyPr>
          <a:lstStyle/>
          <a:p>
            <a:r>
              <a:rPr lang="ru-RU" altLang="ru-RU" sz="1400" cap="all" dirty="0" smtClean="0"/>
              <a:t>Приложение 11. Оценка </a:t>
            </a:r>
            <a:r>
              <a:rPr lang="ru-RU" altLang="ru-RU" sz="1400" cap="all" dirty="0"/>
              <a:t>выполнения мероприятий по воспроизводству лесов за период действия предыдущего лесного плана и показатели на плановый период </a:t>
            </a:r>
            <a:endParaRPr lang="ru-RU" sz="14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A054A-DCA7-4CB1-B14D-0448796530F5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13112"/>
              </p:ext>
            </p:extLst>
          </p:nvPr>
        </p:nvGraphicFramePr>
        <p:xfrm>
          <a:off x="76817" y="1353545"/>
          <a:ext cx="8928992" cy="5472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07326"/>
                <a:gridCol w="795569"/>
                <a:gridCol w="432048"/>
                <a:gridCol w="612775"/>
                <a:gridCol w="323329"/>
                <a:gridCol w="432048"/>
                <a:gridCol w="360040"/>
                <a:gridCol w="360040"/>
                <a:gridCol w="364935"/>
                <a:gridCol w="460098"/>
                <a:gridCol w="460098"/>
                <a:gridCol w="371053"/>
                <a:gridCol w="288032"/>
                <a:gridCol w="261111"/>
                <a:gridCol w="460098"/>
                <a:gridCol w="460098"/>
                <a:gridCol w="330861"/>
                <a:gridCol w="360040"/>
                <a:gridCol w="348883"/>
                <a:gridCol w="340510"/>
              </a:tblGrid>
              <a:tr h="20015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мероприятий по воспроизводству лесов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Единица </a:t>
                      </a:r>
                      <a:r>
                        <a:rPr lang="ru-RU" sz="1000" dirty="0">
                          <a:effectLst/>
                        </a:rPr>
                        <a:t>измерения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 gridSpan="1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Объемы выполнения мероприятий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плановые на период действия предыдущего лесного плана по источникам финансирования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фактические за период действия предыдущего лесного плана по источникам финансирования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плановые на плановый период по источникам финансирования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0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счет средств федерального бюджета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счет средств бюджета субъекта Российской Федерации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счет средств местных бюджетов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счет средств лиц, использующих леса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счет иных средств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счет средств федерального бюджета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счет средств бюджета субъекта Российской Федерации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счет средств местных бюджетов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счет средств лиц, использующих леса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счет иных средств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счет средств федерального бюджета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счет средств бюджета субъекта Российской Федерации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счет средств местных бюджетов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счет средств лиц, использующих леса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счет иных средств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vert="vert270" anchor="ctr"/>
                </a:tc>
              </a:tr>
              <a:tr h="20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</a:tr>
              <a:tr h="200150">
                <a:tc grid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Леса, расположенные на землях лесного фонда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</a:tr>
              <a:tr h="20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</a:tr>
              <a:tr h="200150">
                <a:tc grid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Городские леса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</a:tr>
              <a:tr h="20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</a:tr>
              <a:tr h="200150">
                <a:tc grid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Леса, расположенные на землях особо охраняемых природных территорий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</a:tr>
              <a:tr h="20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</a:tr>
              <a:tr h="200150">
                <a:tc grid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 по субъекту Российской Федерации (по видам мероприятий)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</a:tr>
              <a:tr h="20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61" marR="457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3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cap="all" dirty="0" smtClean="0"/>
              <a:t>Виды рубок ухода за лесами </a:t>
            </a:r>
            <a:endParaRPr lang="ru-RU" sz="1400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6984776" cy="4968552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осветление;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прочистка;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прореживание;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рубка обновления;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рубка переформирования;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рубка формирования ландшафта;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рубка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средневозрастных,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приспевающих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спелых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перестойных малоценных лесных насаждениях;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рубка реконструкции молодняков;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рубка сохранения лесных насаждений;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рубка единичных деревьев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A054A-DCA7-4CB1-B14D-0448796530F5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9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901365" algn="l"/>
              </a:tabLst>
            </a:pPr>
            <a:r>
              <a:rPr lang="ru-RU" sz="1400" cap="all" dirty="0"/>
              <a:t>Приложение </a:t>
            </a:r>
            <a:r>
              <a:rPr lang="ru-RU" sz="1400" cap="all" dirty="0" smtClean="0"/>
              <a:t>19. </a:t>
            </a:r>
            <a:r>
              <a:rPr lang="ru-RU" altLang="ru-RU" sz="1400" cap="all" dirty="0" smtClean="0"/>
              <a:t>Транспортная доступность лесов, обеспеченность транспортными путями на период действия разрабатываемого лесного плана субъекта Российской Федерации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A3091B8B-9A51-4569-B7E1-495088DD9E7E}" type="slidenum">
              <a:rPr lang="ru-RU" altLang="ru-RU" b="1" smtClean="0">
                <a:solidFill>
                  <a:srgbClr val="756542"/>
                </a:solidFill>
                <a:latin typeface="Calibri" pitchFamily="34" charset="0"/>
              </a:rPr>
              <a:pPr eaLnBrk="1" hangingPunct="1"/>
              <a:t>8</a:t>
            </a:fld>
            <a:endParaRPr lang="ru-RU" altLang="ru-RU" b="1" dirty="0" smtClean="0">
              <a:solidFill>
                <a:srgbClr val="756542"/>
              </a:solidFill>
              <a:latin typeface="Calibri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72604"/>
              </p:ext>
            </p:extLst>
          </p:nvPr>
        </p:nvGraphicFramePr>
        <p:xfrm>
          <a:off x="35496" y="1300532"/>
          <a:ext cx="9001001" cy="433947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12168"/>
                <a:gridCol w="288032"/>
                <a:gridCol w="720080"/>
                <a:gridCol w="792088"/>
                <a:gridCol w="432048"/>
                <a:gridCol w="288032"/>
                <a:gridCol w="1224136"/>
                <a:gridCol w="360040"/>
                <a:gridCol w="720080"/>
                <a:gridCol w="792088"/>
                <a:gridCol w="360040"/>
                <a:gridCol w="360040"/>
                <a:gridCol w="1152129"/>
              </a:tblGrid>
              <a:tr h="607598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Наименование лесничества, лесопарка*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rgbClr val="65A78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Протяжённость дорог </a:t>
                      </a:r>
                      <a:endParaRPr lang="ru-RU" sz="1400" b="1" cap="all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 smtClean="0">
                          <a:solidFill>
                            <a:schemeClr val="bg1"/>
                          </a:solidFill>
                          <a:effectLst/>
                        </a:rPr>
                        <a:t>2017 год, </a:t>
                      </a: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км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rgbClr val="65A7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Плотность </a:t>
                      </a:r>
                      <a:r>
                        <a:rPr lang="ru-RU" sz="1400" b="1" cap="all" baseline="0" dirty="0" smtClean="0">
                          <a:solidFill>
                            <a:schemeClr val="bg1"/>
                          </a:solidFill>
                          <a:effectLst/>
                        </a:rPr>
                        <a:t>дорог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 smtClean="0">
                          <a:solidFill>
                            <a:schemeClr val="bg1"/>
                          </a:solidFill>
                          <a:effectLst/>
                        </a:rPr>
                        <a:t>2017 год, </a:t>
                      </a: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км/тыс. га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rgbClr val="65A788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 smtClean="0">
                          <a:solidFill>
                            <a:schemeClr val="bg1"/>
                          </a:solidFill>
                          <a:effectLst/>
                        </a:rPr>
                        <a:t>Протяженность дорог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 smtClean="0">
                          <a:solidFill>
                            <a:schemeClr val="bg1"/>
                          </a:solidFill>
                          <a:effectLst/>
                        </a:rPr>
                        <a:t> 2028 год, </a:t>
                      </a: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км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rgbClr val="65A78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Плотность дорог </a:t>
                      </a:r>
                      <a:r>
                        <a:rPr lang="ru-RU" sz="1400" b="1" cap="all" baseline="0" dirty="0" smtClean="0">
                          <a:solidFill>
                            <a:schemeClr val="bg1"/>
                          </a:solidFill>
                          <a:effectLst/>
                        </a:rPr>
                        <a:t>на 2028 год, </a:t>
                      </a: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км /тыс. га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rgbClr val="65A788"/>
                    </a:solidFill>
                  </a:tcPr>
                </a:tc>
              </a:tr>
              <a:tr h="26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железных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vert="vert270" anchor="ctr">
                    <a:solidFill>
                      <a:srgbClr val="65A788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автомобильных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rgbClr val="65A78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vert="vert270" anchor="ctr">
                    <a:solidFill>
                      <a:srgbClr val="65A78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железных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vert="vert270" anchor="ctr">
                    <a:solidFill>
                      <a:srgbClr val="65A78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автомобильных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rgbClr val="65A7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vert="vert270" anchor="ctr">
                    <a:solidFill>
                      <a:srgbClr val="65A78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с твёрдым </a:t>
                      </a:r>
                      <a:endParaRPr lang="ru-RU" sz="1400" b="1" cap="all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all" baseline="0" dirty="0" smtClean="0">
                          <a:solidFill>
                            <a:schemeClr val="bg1"/>
                          </a:solidFill>
                          <a:effectLst/>
                        </a:rPr>
                        <a:t>покрытием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vert="vert270" anchor="ctr">
                    <a:solidFill>
                      <a:srgbClr val="65A78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грунтовых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rgbClr val="65A7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с твёрдым </a:t>
                      </a:r>
                      <a:endParaRPr lang="ru-RU" sz="1400" b="1" cap="all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all" baseline="0" dirty="0" smtClean="0">
                          <a:solidFill>
                            <a:schemeClr val="bg1"/>
                          </a:solidFill>
                          <a:effectLst/>
                        </a:rPr>
                        <a:t>покрытием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vert="vert270" anchor="ctr">
                    <a:solidFill>
                      <a:srgbClr val="65A78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грунтовых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rgbClr val="65A7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8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круглогодичного действия 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vert="vert270" anchor="ctr">
                    <a:solidFill>
                      <a:srgbClr val="65A7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зимники 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vert="vert270" anchor="ctr">
                    <a:solidFill>
                      <a:srgbClr val="65A78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круглогодичного действия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vert="vert270" anchor="ctr">
                    <a:solidFill>
                      <a:srgbClr val="65A7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зимники</a:t>
                      </a:r>
                      <a:endParaRPr lang="ru-RU" sz="14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vert="vert270" anchor="ctr">
                    <a:solidFill>
                      <a:srgbClr val="65A78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1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819" y="5842138"/>
            <a:ext cx="55702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all" normalizeH="0" dirty="0" smtClean="0">
                <a:ln>
                  <a:noFill/>
                </a:ln>
                <a:solidFill>
                  <a:srgbClr val="0066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 за исключением земель обороны и безопасности</a:t>
            </a:r>
            <a:endParaRPr kumimoji="0" lang="ru-RU" altLang="ru-RU" sz="1400" b="1" i="0" u="none" strike="noStrike" cap="all" normalizeH="0" dirty="0" smtClean="0">
              <a:ln>
                <a:noFill/>
              </a:ln>
              <a:solidFill>
                <a:srgbClr val="00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6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7"/>
            <a:ext cx="7848872" cy="792088"/>
          </a:xfrm>
        </p:spPr>
        <p:txBody>
          <a:bodyPr>
            <a:noAutofit/>
          </a:bodyPr>
          <a:lstStyle/>
          <a:p>
            <a:r>
              <a:rPr lang="ru-RU" sz="1400" cap="all" dirty="0"/>
              <a:t>Приложение 23. </a:t>
            </a:r>
            <a:r>
              <a:rPr lang="ru-RU" altLang="ru-RU" sz="1400" cap="all" dirty="0"/>
              <a:t>Сведения о планируемом предоставлении лесных участков </a:t>
            </a:r>
            <a:r>
              <a:rPr lang="ru-RU" altLang="ru-RU" sz="1400" cap="all" dirty="0" smtClean="0"/>
              <a:t>для </a:t>
            </a:r>
            <a:r>
              <a:rPr lang="ru-RU" altLang="ru-RU" sz="1400" cap="all" dirty="0"/>
              <a:t>использования на период действия разрабатываемого лесного плана </a:t>
            </a:r>
            <a:r>
              <a:rPr lang="ru-RU" altLang="ru-RU" sz="1400" cap="all" dirty="0" smtClean="0"/>
              <a:t>субъекта </a:t>
            </a:r>
            <a:r>
              <a:rPr lang="ru-RU" altLang="ru-RU" sz="1400" cap="all" dirty="0"/>
              <a:t>Российской Федерации (в разрезе лесничеств)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A054A-DCA7-4CB1-B14D-0448796530F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40006"/>
              </p:ext>
            </p:extLst>
          </p:nvPr>
        </p:nvGraphicFramePr>
        <p:xfrm>
          <a:off x="70906" y="1268760"/>
          <a:ext cx="8965590" cy="554461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04750"/>
                <a:gridCol w="1512168"/>
                <a:gridCol w="2736304"/>
                <a:gridCol w="1872208"/>
                <a:gridCol w="1440160"/>
              </a:tblGrid>
              <a:tr h="8212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Год </a:t>
                      </a:r>
                      <a:r>
                        <a:rPr lang="ru-RU" sz="1600" b="1" cap="all" baseline="0" dirty="0" smtClean="0">
                          <a:solidFill>
                            <a:schemeClr val="bg1"/>
                          </a:solidFill>
                          <a:effectLst/>
                        </a:rPr>
                        <a:t>действия лесного плана</a:t>
                      </a:r>
                      <a:endParaRPr lang="ru-RU" sz="16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7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Лесничество</a:t>
                      </a:r>
                      <a:endParaRPr lang="ru-RU" sz="16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7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Вид </a:t>
                      </a:r>
                      <a:endParaRPr lang="ru-RU" sz="1600" b="1" cap="all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baseline="0" dirty="0" smtClean="0">
                          <a:solidFill>
                            <a:schemeClr val="bg1"/>
                          </a:solidFill>
                          <a:effectLst/>
                        </a:rPr>
                        <a:t>использования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baseline="0" dirty="0" smtClean="0">
                          <a:solidFill>
                            <a:schemeClr val="bg1"/>
                          </a:solidFill>
                          <a:effectLst/>
                        </a:rPr>
                        <a:t>лесов</a:t>
                      </a:r>
                      <a:endParaRPr lang="ru-RU" sz="16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78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Планируемое предоставление лесных участков для использования </a:t>
                      </a:r>
                      <a:endParaRPr lang="ru-RU" sz="16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7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количество участков, шт.</a:t>
                      </a:r>
                      <a:endParaRPr lang="ru-RU" sz="16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7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площадь, га</a:t>
                      </a:r>
                      <a:endParaRPr lang="ru-RU" sz="1600" b="1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788"/>
                    </a:solidFill>
                  </a:tcPr>
                </a:tc>
              </a:tr>
              <a:tr h="205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4002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Холмогорское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Заготовка древесины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2390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Осуществление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рекреационной деятельности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3984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научно-исследовательской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деятельности, образовательной деятельности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7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Холмогорское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Заготовка древесины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8" marR="639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1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1456</Words>
  <Application>Microsoft Office PowerPoint</Application>
  <PresentationFormat>Экран (4:3)</PresentationFormat>
  <Paragraphs>642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Вопросы организации использования лесов в лесном плане </vt:lpstr>
      <vt:lpstr>Раздел II. Оценка организации использования лесов, выполнения мероприятий по ОЗВЛ и изменения характеристик лесов за 2009-2018 годы</vt:lpstr>
      <vt:lpstr>Приложение 7. Оценка достижения планируемых объемов использования лесов по видам использования лесов за период действия предыдущего лесного плана субъекта Российской Федерации </vt:lpstr>
      <vt:lpstr>Приложение 8. Анализ фактического освоения использования лесов и допустимого объема изъятия древесины за период действия предыдущего лесного плана субъекта Российской Федерации</vt:lpstr>
      <vt:lpstr>Раздел II. Оценка организации использования лесов, выполнения мероприятий по ОЗВЛ и изменения характеристик лесов за 2009-2018 годы</vt:lpstr>
      <vt:lpstr>Приложение 11. Оценка выполнения мероприятий по воспроизводству лесов за период действия предыдущего лесного плана и показатели на плановый период </vt:lpstr>
      <vt:lpstr>Виды рубок ухода за лесами </vt:lpstr>
      <vt:lpstr>Приложение 19. Транспортная доступность лесов, обеспеченность транспортными путями на период действия разрабатываемого лесного плана субъекта Российской Федерации</vt:lpstr>
      <vt:lpstr>Приложение 23. Сведения о планируемом предоставлении лесных участков для использования на период действия разрабатываемого лесного плана субъекта Российской Федерации (в разрезе лесничеств)</vt:lpstr>
      <vt:lpstr>Статья 78. Подготовка и организация аукциона на право заключения договора аренды лесного участка</vt:lpstr>
      <vt:lpstr>Приложение 27. Плановые показатели выполнения мероприятий по воспроизводству лесов и лесоразведению</vt:lpstr>
      <vt:lpstr>Виды рубок ухода за лесами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Викторович Абрамов</dc:creator>
  <cp:lastModifiedBy>hope-new</cp:lastModifiedBy>
  <cp:revision>204</cp:revision>
  <cp:lastPrinted>2018-04-26T13:34:17Z</cp:lastPrinted>
  <dcterms:modified xsi:type="dcterms:W3CDTF">2018-05-07T10:26:14Z</dcterms:modified>
</cp:coreProperties>
</file>