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713" r:id="rId2"/>
    <p:sldMasterId id="2147483716" r:id="rId3"/>
    <p:sldMasterId id="2147483719" r:id="rId4"/>
    <p:sldMasterId id="2147483735" r:id="rId5"/>
    <p:sldMasterId id="2147483747" r:id="rId6"/>
    <p:sldMasterId id="2147483752" r:id="rId7"/>
  </p:sldMasterIdLst>
  <p:notesMasterIdLst>
    <p:notesMasterId r:id="rId21"/>
  </p:notesMasterIdLst>
  <p:handoutMasterIdLst>
    <p:handoutMasterId r:id="rId22"/>
  </p:handoutMasterIdLst>
  <p:sldIdLst>
    <p:sldId id="387" r:id="rId8"/>
    <p:sldId id="496" r:id="rId9"/>
    <p:sldId id="497" r:id="rId10"/>
    <p:sldId id="479" r:id="rId11"/>
    <p:sldId id="483" r:id="rId12"/>
    <p:sldId id="487" r:id="rId13"/>
    <p:sldId id="488" r:id="rId14"/>
    <p:sldId id="489" r:id="rId15"/>
    <p:sldId id="490" r:id="rId16"/>
    <p:sldId id="491" r:id="rId17"/>
    <p:sldId id="495" r:id="rId18"/>
    <p:sldId id="492" r:id="rId19"/>
    <p:sldId id="458" r:id="rId20"/>
  </p:sldIdLst>
  <p:sldSz cx="10693400" cy="7561263"/>
  <p:notesSz cx="6858000" cy="9947275"/>
  <p:defaultTextStyle>
    <a:defPPr>
      <a:defRPr lang="ru-RU"/>
    </a:defPPr>
    <a:lvl1pPr marL="0" algn="l" defTabSz="10421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063" algn="l" defTabSz="10421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123" algn="l" defTabSz="10421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185" algn="l" defTabSz="10421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245" algn="l" defTabSz="10421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305" algn="l" defTabSz="10421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370" algn="l" defTabSz="10421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432" algn="l" defTabSz="10421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490" algn="l" defTabSz="10421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9">
          <p15:clr>
            <a:srgbClr val="A4A3A4"/>
          </p15:clr>
        </p15:guide>
        <p15:guide id="5" orient="horz" pos="2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  <p:cmAuthor id="1" name="307_user" initials="3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788"/>
    <a:srgbClr val="AFD1C1"/>
    <a:srgbClr val="4A8267"/>
    <a:srgbClr val="008080"/>
    <a:srgbClr val="589A7B"/>
    <a:srgbClr val="FBC293"/>
    <a:srgbClr val="996633"/>
    <a:srgbClr val="E4EDD3"/>
    <a:srgbClr val="FDE6D3"/>
    <a:srgbClr val="F1E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97938" autoAdjust="0"/>
  </p:normalViewPr>
  <p:slideViewPr>
    <p:cSldViewPr snapToGrid="0">
      <p:cViewPr>
        <p:scale>
          <a:sx n="97" d="100"/>
          <a:sy n="97" d="100"/>
        </p:scale>
        <p:origin x="-90" y="-72"/>
      </p:cViewPr>
      <p:guideLst>
        <p:guide orient="horz" pos="2160"/>
        <p:guide orient="horz" pos="2382"/>
        <p:guide orient="horz" pos="2742"/>
        <p:guide pos="98"/>
        <p:guide pos="3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35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053F9436-7FB1-4A27-8C72-DF929272370A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312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8312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57B9E870-6086-4FA3-B9AF-8906147AB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B7DE7D83-3306-4D6D-B9B1-FBD14827493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5E16E865-32E2-4F0C-A000-8401CA6F3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4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063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123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185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245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305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370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432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490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2163" y="746125"/>
            <a:ext cx="52736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7FC8B-D5DD-40AD-A1F7-5082AE9C24B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1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2163" y="746125"/>
            <a:ext cx="52736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7FC8B-D5DD-40AD-A1F7-5082AE9C24B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1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2163" y="746125"/>
            <a:ext cx="52736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7FC8B-D5DD-40AD-A1F7-5082AE9C24B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9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2163" y="746125"/>
            <a:ext cx="52736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7FC8B-D5DD-40AD-A1F7-5082AE9C24B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36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4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 eaLnBrk="1" hangingPunct="1">
              <a:defRPr b="1">
                <a:solidFill>
                  <a:srgbClr val="756542"/>
                </a:solidFill>
                <a:latin typeface="Calibri" pitchFamily="34" charset="0"/>
                <a:cs typeface="Arial" charset="0"/>
              </a:defRPr>
            </a:lvl1pPr>
            <a:lvl2pPr marL="846573" indent="-3256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423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39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36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332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30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27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824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8ABD1DAF-79B8-4831-92ED-8F85049665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301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240082"/>
            <a:ext cx="10693400" cy="500170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1240082"/>
            <a:ext cx="7536143" cy="366769"/>
          </a:xfrm>
          <a:custGeom>
            <a:avLst/>
            <a:gdLst>
              <a:gd name="connsiteX0" fmla="*/ 0 w 5724128"/>
              <a:gd name="connsiteY0" fmla="*/ 0 h 360040"/>
              <a:gd name="connsiteX1" fmla="*/ 5724128 w 5724128"/>
              <a:gd name="connsiteY1" fmla="*/ 0 h 360040"/>
              <a:gd name="connsiteX2" fmla="*/ 5724128 w 5724128"/>
              <a:gd name="connsiteY2" fmla="*/ 360040 h 360040"/>
              <a:gd name="connsiteX3" fmla="*/ 0 w 5724128"/>
              <a:gd name="connsiteY3" fmla="*/ 360040 h 360040"/>
              <a:gd name="connsiteX4" fmla="*/ 0 w 5724128"/>
              <a:gd name="connsiteY4" fmla="*/ 0 h 360040"/>
              <a:gd name="connsiteX0" fmla="*/ 0 w 5724128"/>
              <a:gd name="connsiteY0" fmla="*/ 0 h 360040"/>
              <a:gd name="connsiteX1" fmla="*/ 5724128 w 5724128"/>
              <a:gd name="connsiteY1" fmla="*/ 0 h 360040"/>
              <a:gd name="connsiteX2" fmla="*/ 5436096 w 5724128"/>
              <a:gd name="connsiteY2" fmla="*/ 360040 h 360040"/>
              <a:gd name="connsiteX3" fmla="*/ 0 w 5724128"/>
              <a:gd name="connsiteY3" fmla="*/ 360040 h 360040"/>
              <a:gd name="connsiteX4" fmla="*/ 0 w 5724128"/>
              <a:gd name="connsiteY4" fmla="*/ 0 h 360040"/>
              <a:gd name="connsiteX0" fmla="*/ 0 w 6444208"/>
              <a:gd name="connsiteY0" fmla="*/ 0 h 360040"/>
              <a:gd name="connsiteX1" fmla="*/ 6444208 w 6444208"/>
              <a:gd name="connsiteY1" fmla="*/ 0 h 360040"/>
              <a:gd name="connsiteX2" fmla="*/ 5436096 w 6444208"/>
              <a:gd name="connsiteY2" fmla="*/ 360040 h 360040"/>
              <a:gd name="connsiteX3" fmla="*/ 0 w 6444208"/>
              <a:gd name="connsiteY3" fmla="*/ 360040 h 360040"/>
              <a:gd name="connsiteX4" fmla="*/ 0 w 6444208"/>
              <a:gd name="connsiteY4" fmla="*/ 0 h 360040"/>
              <a:gd name="connsiteX0" fmla="*/ 0 w 6444208"/>
              <a:gd name="connsiteY0" fmla="*/ 0 h 360040"/>
              <a:gd name="connsiteX1" fmla="*/ 6444208 w 6444208"/>
              <a:gd name="connsiteY1" fmla="*/ 0 h 360040"/>
              <a:gd name="connsiteX2" fmla="*/ 6156176 w 6444208"/>
              <a:gd name="connsiteY2" fmla="*/ 360040 h 360040"/>
              <a:gd name="connsiteX3" fmla="*/ 0 w 6444208"/>
              <a:gd name="connsiteY3" fmla="*/ 360040 h 360040"/>
              <a:gd name="connsiteX4" fmla="*/ 0 w 6444208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208" h="360040">
                <a:moveTo>
                  <a:pt x="0" y="0"/>
                </a:moveTo>
                <a:lnTo>
                  <a:pt x="6444208" y="0"/>
                </a:lnTo>
                <a:lnTo>
                  <a:pt x="6156176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flipH="1" flipV="1">
            <a:off x="3157257" y="5844827"/>
            <a:ext cx="7536143" cy="366769"/>
          </a:xfrm>
          <a:custGeom>
            <a:avLst/>
            <a:gdLst>
              <a:gd name="connsiteX0" fmla="*/ 0 w 5724128"/>
              <a:gd name="connsiteY0" fmla="*/ 0 h 360040"/>
              <a:gd name="connsiteX1" fmla="*/ 5724128 w 5724128"/>
              <a:gd name="connsiteY1" fmla="*/ 0 h 360040"/>
              <a:gd name="connsiteX2" fmla="*/ 5724128 w 5724128"/>
              <a:gd name="connsiteY2" fmla="*/ 360040 h 360040"/>
              <a:gd name="connsiteX3" fmla="*/ 0 w 5724128"/>
              <a:gd name="connsiteY3" fmla="*/ 360040 h 360040"/>
              <a:gd name="connsiteX4" fmla="*/ 0 w 5724128"/>
              <a:gd name="connsiteY4" fmla="*/ 0 h 360040"/>
              <a:gd name="connsiteX0" fmla="*/ 0 w 5724128"/>
              <a:gd name="connsiteY0" fmla="*/ 0 h 360040"/>
              <a:gd name="connsiteX1" fmla="*/ 5724128 w 5724128"/>
              <a:gd name="connsiteY1" fmla="*/ 0 h 360040"/>
              <a:gd name="connsiteX2" fmla="*/ 5436096 w 5724128"/>
              <a:gd name="connsiteY2" fmla="*/ 360040 h 360040"/>
              <a:gd name="connsiteX3" fmla="*/ 0 w 5724128"/>
              <a:gd name="connsiteY3" fmla="*/ 360040 h 360040"/>
              <a:gd name="connsiteX4" fmla="*/ 0 w 5724128"/>
              <a:gd name="connsiteY4" fmla="*/ 0 h 360040"/>
              <a:gd name="connsiteX0" fmla="*/ 0 w 6444208"/>
              <a:gd name="connsiteY0" fmla="*/ 0 h 360040"/>
              <a:gd name="connsiteX1" fmla="*/ 6444208 w 6444208"/>
              <a:gd name="connsiteY1" fmla="*/ 0 h 360040"/>
              <a:gd name="connsiteX2" fmla="*/ 5436096 w 6444208"/>
              <a:gd name="connsiteY2" fmla="*/ 360040 h 360040"/>
              <a:gd name="connsiteX3" fmla="*/ 0 w 6444208"/>
              <a:gd name="connsiteY3" fmla="*/ 360040 h 360040"/>
              <a:gd name="connsiteX4" fmla="*/ 0 w 6444208"/>
              <a:gd name="connsiteY4" fmla="*/ 0 h 360040"/>
              <a:gd name="connsiteX0" fmla="*/ 0 w 6444208"/>
              <a:gd name="connsiteY0" fmla="*/ 0 h 360040"/>
              <a:gd name="connsiteX1" fmla="*/ 6444208 w 6444208"/>
              <a:gd name="connsiteY1" fmla="*/ 0 h 360040"/>
              <a:gd name="connsiteX2" fmla="*/ 6156176 w 6444208"/>
              <a:gd name="connsiteY2" fmla="*/ 360040 h 360040"/>
              <a:gd name="connsiteX3" fmla="*/ 0 w 6444208"/>
              <a:gd name="connsiteY3" fmla="*/ 360040 h 360040"/>
              <a:gd name="connsiteX4" fmla="*/ 0 w 6444208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208" h="360040">
                <a:moveTo>
                  <a:pt x="0" y="0"/>
                </a:moveTo>
                <a:lnTo>
                  <a:pt x="6444208" y="0"/>
                </a:lnTo>
                <a:lnTo>
                  <a:pt x="6156176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6" name="Rectangle 3" descr="Светлый диагональный 2"/>
          <p:cNvSpPr>
            <a:spLocks noChangeArrowheads="1"/>
          </p:cNvSpPr>
          <p:nvPr userDrawn="1"/>
        </p:nvSpPr>
        <p:spPr bwMode="auto">
          <a:xfrm>
            <a:off x="7199306" y="1240083"/>
            <a:ext cx="3494094" cy="1240082"/>
          </a:xfrm>
          <a:custGeom>
            <a:avLst/>
            <a:gdLst>
              <a:gd name="connsiteX0" fmla="*/ 0 w 2987824"/>
              <a:gd name="connsiteY0" fmla="*/ 0 h 1124744"/>
              <a:gd name="connsiteX1" fmla="*/ 2987824 w 2987824"/>
              <a:gd name="connsiteY1" fmla="*/ 0 h 1124744"/>
              <a:gd name="connsiteX2" fmla="*/ 2987824 w 2987824"/>
              <a:gd name="connsiteY2" fmla="*/ 1124744 h 1124744"/>
              <a:gd name="connsiteX3" fmla="*/ 0 w 2987824"/>
              <a:gd name="connsiteY3" fmla="*/ 1124744 h 1124744"/>
              <a:gd name="connsiteX4" fmla="*/ 0 w 2987824"/>
              <a:gd name="connsiteY4" fmla="*/ 0 h 1124744"/>
              <a:gd name="connsiteX0" fmla="*/ 0 w 2987824"/>
              <a:gd name="connsiteY0" fmla="*/ 0 h 1124744"/>
              <a:gd name="connsiteX1" fmla="*/ 2987824 w 2987824"/>
              <a:gd name="connsiteY1" fmla="*/ 0 h 1124744"/>
              <a:gd name="connsiteX2" fmla="*/ 2987824 w 2987824"/>
              <a:gd name="connsiteY2" fmla="*/ 1124744 h 1124744"/>
              <a:gd name="connsiteX3" fmla="*/ 0 w 2987824"/>
              <a:gd name="connsiteY3" fmla="*/ 332656 h 1124744"/>
              <a:gd name="connsiteX4" fmla="*/ 0 w 2987824"/>
              <a:gd name="connsiteY4" fmla="*/ 0 h 1124744"/>
              <a:gd name="connsiteX0" fmla="*/ 0 w 2987824"/>
              <a:gd name="connsiteY0" fmla="*/ 0 h 1124744"/>
              <a:gd name="connsiteX1" fmla="*/ 2987824 w 2987824"/>
              <a:gd name="connsiteY1" fmla="*/ 0 h 1124744"/>
              <a:gd name="connsiteX2" fmla="*/ 2987824 w 2987824"/>
              <a:gd name="connsiteY2" fmla="*/ 1124744 h 1124744"/>
              <a:gd name="connsiteX3" fmla="*/ 0 w 2987824"/>
              <a:gd name="connsiteY3" fmla="*/ 332656 h 1124744"/>
              <a:gd name="connsiteX4" fmla="*/ 0 w 2987824"/>
              <a:gd name="connsiteY4" fmla="*/ 0 h 1124744"/>
              <a:gd name="connsiteX0" fmla="*/ 0 w 2987824"/>
              <a:gd name="connsiteY0" fmla="*/ 0 h 1124744"/>
              <a:gd name="connsiteX1" fmla="*/ 2987824 w 2987824"/>
              <a:gd name="connsiteY1" fmla="*/ 0 h 1124744"/>
              <a:gd name="connsiteX2" fmla="*/ 2987824 w 2987824"/>
              <a:gd name="connsiteY2" fmla="*/ 1124744 h 1124744"/>
              <a:gd name="connsiteX3" fmla="*/ 0 w 2987824"/>
              <a:gd name="connsiteY3" fmla="*/ 332656 h 1124744"/>
              <a:gd name="connsiteX4" fmla="*/ 0 w 2987824"/>
              <a:gd name="connsiteY4" fmla="*/ 0 h 1124744"/>
              <a:gd name="connsiteX0" fmla="*/ 216024 w 2987824"/>
              <a:gd name="connsiteY0" fmla="*/ 0 h 1124744"/>
              <a:gd name="connsiteX1" fmla="*/ 2987824 w 2987824"/>
              <a:gd name="connsiteY1" fmla="*/ 0 h 1124744"/>
              <a:gd name="connsiteX2" fmla="*/ 2987824 w 2987824"/>
              <a:gd name="connsiteY2" fmla="*/ 1124744 h 1124744"/>
              <a:gd name="connsiteX3" fmla="*/ 0 w 2987824"/>
              <a:gd name="connsiteY3" fmla="*/ 332656 h 1124744"/>
              <a:gd name="connsiteX4" fmla="*/ 216024 w 2987824"/>
              <a:gd name="connsiteY4" fmla="*/ 0 h 1124744"/>
              <a:gd name="connsiteX0" fmla="*/ 288032 w 2987824"/>
              <a:gd name="connsiteY0" fmla="*/ 0 h 1124744"/>
              <a:gd name="connsiteX1" fmla="*/ 2987824 w 2987824"/>
              <a:gd name="connsiteY1" fmla="*/ 0 h 1124744"/>
              <a:gd name="connsiteX2" fmla="*/ 2987824 w 2987824"/>
              <a:gd name="connsiteY2" fmla="*/ 1124744 h 1124744"/>
              <a:gd name="connsiteX3" fmla="*/ 0 w 2987824"/>
              <a:gd name="connsiteY3" fmla="*/ 332656 h 1124744"/>
              <a:gd name="connsiteX4" fmla="*/ 288032 w 2987824"/>
              <a:gd name="connsiteY4" fmla="*/ 0 h 11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824" h="1124744">
                <a:moveTo>
                  <a:pt x="288032" y="0"/>
                </a:moveTo>
                <a:lnTo>
                  <a:pt x="2987824" y="0"/>
                </a:lnTo>
                <a:lnTo>
                  <a:pt x="2987824" y="1124744"/>
                </a:lnTo>
                <a:cubicBezTo>
                  <a:pt x="2117663" y="458343"/>
                  <a:pt x="1230673" y="326517"/>
                  <a:pt x="0" y="332656"/>
                </a:cubicBezTo>
                <a:lnTo>
                  <a:pt x="288032" y="0"/>
                </a:lnTo>
                <a:close/>
              </a:path>
            </a:pathLst>
          </a:custGeom>
          <a:pattFill prst="ltUpDiag">
            <a:fgClr>
              <a:srgbClr val="006600">
                <a:alpha val="50000"/>
              </a:srgbClr>
            </a:fgClr>
            <a:bgClr>
              <a:srgbClr val="92D050">
                <a:alpha val="50000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23"/>
          <p:cNvGrpSpPr>
            <a:grpSpLocks/>
          </p:cNvGrpSpPr>
          <p:nvPr userDrawn="1"/>
        </p:nvGrpSpPr>
        <p:grpSpPr bwMode="auto">
          <a:xfrm>
            <a:off x="-7425" y="0"/>
            <a:ext cx="10706396" cy="7563014"/>
            <a:chOff x="0" y="0"/>
            <a:chExt cx="5764" cy="4321"/>
          </a:xfrm>
        </p:grpSpPr>
        <p:sp>
          <p:nvSpPr>
            <p:cNvPr id="7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1157"/>
            <a:ext cx="10693400" cy="3334279"/>
          </a:xfrm>
          <a:prstGeom prst="rect">
            <a:avLst/>
          </a:prstGeom>
        </p:spPr>
        <p:txBody>
          <a:bodyPr anchor="ctr"/>
          <a:lstStyle>
            <a:lvl1pPr algn="ctr">
              <a:defRPr sz="55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57179"/>
            <a:ext cx="10693400" cy="504084"/>
          </a:xfrm>
        </p:spPr>
        <p:txBody>
          <a:bodyPr/>
          <a:lstStyle>
            <a:lvl1pPr marL="0" indent="0" algn="r">
              <a:buFontTx/>
              <a:buNone/>
              <a:defRPr b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304651" y="165086"/>
            <a:ext cx="9388749" cy="52082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2700" b="0" spc="342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ea typeface="+mn-ea"/>
                <a:cs typeface="Arial" pitchFamily="34" charset="0"/>
              </a:rPr>
              <a:t>ФЕДЕРАЛЬНОЕ</a:t>
            </a:r>
            <a:r>
              <a:rPr lang="ru-RU" sz="2700" b="0" spc="342" baseline="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ea typeface="+mn-ea"/>
                <a:cs typeface="Arial" pitchFamily="34" charset="0"/>
              </a:rPr>
              <a:t> АГЕНТСТВО ЛЕСНОГО ХОЗЯЙСТВА</a:t>
            </a:r>
            <a:endParaRPr lang="ru-RU" sz="2700" b="0" spc="342" dirty="0" smtClean="0">
              <a:solidFill>
                <a:schemeClr val="accent1">
                  <a:lumMod val="50000"/>
                </a:schemeClr>
              </a:solidFill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Рисунок 18" descr="Герб-ФАЛХ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9929" y="1"/>
            <a:ext cx="1010512" cy="1214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185205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56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9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8" y="324249"/>
            <a:ext cx="9307141" cy="8640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 defTabSz="1042491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324248"/>
            <a:ext cx="1395988" cy="864096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 defTabSz="1042491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Воспроизводство лесов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526" y="336752"/>
            <a:ext cx="774162" cy="85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70223" y="7096456"/>
            <a:ext cx="633412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46722" indent="-3256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653" indent="-260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717" indent="-260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778" indent="-260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838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900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960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9023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99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9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8" y="324249"/>
            <a:ext cx="9307141" cy="8640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 defTabSz="1042491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324248"/>
            <a:ext cx="1395988" cy="864096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 defTabSz="1042491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Воспроизводство лесов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526" y="336752"/>
            <a:ext cx="774162" cy="85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70223" y="7096456"/>
            <a:ext cx="633412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46722" indent="-3256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653" indent="-260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717" indent="-260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778" indent="-260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838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900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960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9023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9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62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9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8" y="324249"/>
            <a:ext cx="9307141" cy="8640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 defTabSz="1042491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324248"/>
            <a:ext cx="1395988" cy="864096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 defTabSz="1042491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Воспроизводство лесов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526" y="336752"/>
            <a:ext cx="774162" cy="85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70223" y="7096456"/>
            <a:ext cx="633412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46722" indent="-3256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653" indent="-260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717" indent="-260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778" indent="-260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838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900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960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9023" indent="-260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33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0" y="7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8" y="59073"/>
            <a:ext cx="9307141" cy="8640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59071"/>
            <a:ext cx="1395988" cy="864096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526" y="71577"/>
            <a:ext cx="774162" cy="85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21040" y="290301"/>
            <a:ext cx="633412" cy="401637"/>
          </a:xfr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846423" indent="-3255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193" indent="-2604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072" indent="-2604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3950" indent="-2604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4827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5703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6582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7460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prstClr val="white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0" y="7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8" y="59073"/>
            <a:ext cx="9307141" cy="8640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59071"/>
            <a:ext cx="1395988" cy="864096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681" y="71577"/>
            <a:ext cx="774162" cy="85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96525" y="290301"/>
            <a:ext cx="406605" cy="401637"/>
          </a:xfr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 algn="ctr" eaLnBrk="0" hangingPunct="0">
              <a:defRPr>
                <a:solidFill>
                  <a:srgbClr val="589A7B"/>
                </a:solidFill>
                <a:latin typeface="Arial" charset="0"/>
                <a:cs typeface="Arial" charset="0"/>
              </a:defRPr>
            </a:lvl1pPr>
            <a:lvl2pPr marL="846423" indent="-3255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193" indent="-2604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072" indent="-2604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3950" indent="-2604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4827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5703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6582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7460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0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-9718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8" y="3239"/>
            <a:ext cx="9307141" cy="794430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133" tIns="43067" rIns="86133" bIns="43067" rtlCol="0" anchor="ctr"/>
          <a:lstStyle/>
          <a:p>
            <a:pPr algn="ctr"/>
            <a:endParaRPr lang="ru-RU" sz="17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3236"/>
            <a:ext cx="1395988" cy="794430"/>
          </a:xfrm>
          <a:prstGeom prst="rect">
            <a:avLst/>
          </a:prstGeom>
          <a:solidFill>
            <a:srgbClr val="68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133" tIns="43067" rIns="86133" bIns="43067" rtlCol="0" anchor="ctr"/>
          <a:lstStyle/>
          <a:p>
            <a:pPr algn="ctr"/>
            <a:endParaRPr lang="ru-RU" sz="1700">
              <a:solidFill>
                <a:prstClr val="white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8159" y="217451"/>
            <a:ext cx="633412" cy="401637"/>
          </a:xfrm>
          <a:noFill/>
          <a:ln w="9525">
            <a:solidFill>
              <a:srgbClr val="6BA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6BA994"/>
                </a:solidFill>
                <a:latin typeface="Arial" charset="0"/>
                <a:cs typeface="Arial" charset="0"/>
              </a:defRPr>
            </a:lvl1pPr>
            <a:lvl2pPr marL="798247" indent="-3070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28075" indent="-2456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9303" indent="-2456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10534" indent="-2456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764" indent="-2456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92992" indent="-2456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84218" indent="-2456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75451" indent="-2456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latin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42" y="58743"/>
            <a:ext cx="768386" cy="92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94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11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8" y="59073"/>
            <a:ext cx="9307141" cy="8640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59071"/>
            <a:ext cx="1395988" cy="864096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526" y="71577"/>
            <a:ext cx="774162" cy="85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70224" y="7096459"/>
            <a:ext cx="633412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46423" indent="-3255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193" indent="-2604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072" indent="-2604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3950" indent="-2604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4827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5703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6582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7460" indent="-26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8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ес_Текст"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" y="7"/>
            <a:ext cx="9747487" cy="973163"/>
          </a:xfrm>
          <a:prstGeom prst="rect">
            <a:avLst/>
          </a:prstGeom>
          <a:solidFill>
            <a:srgbClr val="B4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rtlCol="0" anchor="ctr"/>
          <a:lstStyle/>
          <a:p>
            <a:pPr algn="ctr"/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21010"/>
            <a:ext cx="9756675" cy="940693"/>
          </a:xfrm>
          <a:solidFill>
            <a:srgbClr val="7B5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9706" tIns="0" rIns="359804" bIns="71961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ru-RU" sz="2000" b="1" cap="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338" y="2"/>
            <a:ext cx="1079062" cy="756126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6150" y="7158705"/>
            <a:ext cx="947250" cy="402567"/>
          </a:xfrm>
        </p:spPr>
        <p:txBody>
          <a:bodyPr rIns="161911"/>
          <a:lstStyle>
            <a:lvl1pPr>
              <a:defRPr b="1">
                <a:solidFill>
                  <a:srgbClr val="595959"/>
                </a:solidFill>
              </a:defRPr>
            </a:lvl1pPr>
          </a:lstStyle>
          <a:p>
            <a:fld id="{9AF9A710-A0CA-4FA1-ABB1-C77083B22A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9614338" y="0"/>
            <a:ext cx="1079062" cy="961696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6000">
                <a:srgbClr val="008E40"/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72"/>
          <a:stretch/>
        </p:blipFill>
        <p:spPr bwMode="auto">
          <a:xfrm>
            <a:off x="9791979" y="97345"/>
            <a:ext cx="723793" cy="76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492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4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 eaLnBrk="1" hangingPunct="1">
              <a:defRPr b="1">
                <a:solidFill>
                  <a:srgbClr val="756542"/>
                </a:solidFill>
                <a:latin typeface="Calibri" pitchFamily="34" charset="0"/>
                <a:cs typeface="Arial" charset="0"/>
              </a:defRPr>
            </a:lvl1pPr>
            <a:lvl2pPr marL="846573" indent="-3256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423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39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36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332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30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27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824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8ABD1DAF-79B8-4831-92ED-8F85049665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808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4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 eaLnBrk="1" hangingPunct="1">
              <a:defRPr b="1">
                <a:solidFill>
                  <a:srgbClr val="756542"/>
                </a:solidFill>
                <a:latin typeface="Calibri" pitchFamily="34" charset="0"/>
                <a:cs typeface="Arial" charset="0"/>
              </a:defRPr>
            </a:lvl1pPr>
            <a:lvl2pPr marL="846573" indent="-3256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423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39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36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332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30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27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824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8ABD1DAF-79B8-4831-92ED-8F85049665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032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4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 eaLnBrk="1" hangingPunct="1">
              <a:defRPr b="1">
                <a:solidFill>
                  <a:srgbClr val="756542"/>
                </a:solidFill>
                <a:latin typeface="Calibri" pitchFamily="34" charset="0"/>
                <a:cs typeface="Arial" charset="0"/>
              </a:defRPr>
            </a:lvl1pPr>
            <a:lvl2pPr marL="846573" indent="-3256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423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39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36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332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30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27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824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8ABD1DAF-79B8-4831-92ED-8F85049665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0255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BC72755-3C61-4A94-9684-811B54DA34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002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9750" y="350058"/>
            <a:ext cx="9015130" cy="826138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71ED-11B6-4A76-A1F8-2AA6BA068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15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859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29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7" y="107074"/>
            <a:ext cx="9307141" cy="8640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2" rIns="91062" bIns="45532" rtlCol="0" anchor="ctr"/>
          <a:lstStyle/>
          <a:p>
            <a:pPr algn="ctr" defTabSz="1039083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107074"/>
            <a:ext cx="1395988" cy="864096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2" rIns="91062" bIns="45532" rtlCol="0" anchor="ctr"/>
          <a:lstStyle/>
          <a:p>
            <a:pPr algn="ctr" defTabSz="1039083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 hasCustomPrompt="1"/>
          </p:nvPr>
        </p:nvSpPr>
        <p:spPr>
          <a:xfrm>
            <a:off x="428128" y="148926"/>
            <a:ext cx="8879039" cy="634999"/>
          </a:xfrm>
        </p:spPr>
        <p:txBody>
          <a:bodyPr>
            <a:normAutofit/>
          </a:bodyPr>
          <a:lstStyle>
            <a:lvl1pPr>
              <a:defRPr sz="2300">
                <a:latin typeface="Arial Black" pitchFamily="34" charset="0"/>
              </a:defRPr>
            </a:lvl1pPr>
          </a:lstStyle>
          <a:p>
            <a:pPr algn="l">
              <a:defRPr/>
            </a:pPr>
            <a:r>
              <a:rPr lang="ru-RU" altLang="ru-RU" sz="2400" dirty="0" smtClean="0">
                <a:solidFill>
                  <a:schemeClr val="bg1"/>
                </a:solidFill>
                <a:cs typeface="Arial" charset="0"/>
              </a:rPr>
              <a:t>Заглавие слайда</a:t>
            </a:r>
            <a:endParaRPr lang="ru-RU" altLang="ru-RU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82349" y="6990020"/>
            <a:ext cx="629190" cy="4340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43954" indent="-324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98391" indent="-259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17751" indent="-259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37113" indent="-259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56468" indent="-259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75825" indent="-259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95183" indent="-259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14540" indent="-259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  <p:pic>
        <p:nvPicPr>
          <p:cNvPr id="7" name="Рисунок 6" descr="mp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32" y="176868"/>
            <a:ext cx="756969" cy="6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-9718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8" y="3239"/>
            <a:ext cx="9307141" cy="794430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133" tIns="43067" rIns="86133" bIns="43067" rtlCol="0" anchor="ctr"/>
          <a:lstStyle/>
          <a:p>
            <a:pPr algn="ctr"/>
            <a:endParaRPr lang="ru-RU" sz="1700">
              <a:latin typeface="+mj-lt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3236"/>
            <a:ext cx="1395988" cy="794430"/>
          </a:xfrm>
          <a:prstGeom prst="rect">
            <a:avLst/>
          </a:prstGeom>
          <a:solidFill>
            <a:srgbClr val="68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133" tIns="43067" rIns="86133" bIns="43067" rtlCol="0" anchor="ctr"/>
          <a:lstStyle/>
          <a:p>
            <a:pPr algn="ctr"/>
            <a:endParaRPr lang="ru-RU" sz="1700">
              <a:latin typeface="+mj-lt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8159" y="217451"/>
            <a:ext cx="633412" cy="401637"/>
          </a:xfrm>
          <a:noFill/>
          <a:ln w="9525">
            <a:solidFill>
              <a:srgbClr val="6BA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6BA994"/>
                </a:solidFill>
                <a:latin typeface="Arial" charset="0"/>
                <a:cs typeface="Arial" charset="0"/>
              </a:defRPr>
            </a:lvl1pPr>
            <a:lvl2pPr marL="798247" indent="-3070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28075" indent="-2456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9303" indent="-2456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10534" indent="-2456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764" indent="-2456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92992" indent="-2456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84218" indent="-2456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75451" indent="-2456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latin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42" y="58743"/>
            <a:ext cx="768386" cy="92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96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96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6"/>
            <a:ext cx="4523809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42" indent="0">
              <a:buNone/>
              <a:defRPr sz="2300" b="1"/>
            </a:lvl2pPr>
            <a:lvl3pPr marL="1039083" indent="0">
              <a:buNone/>
              <a:defRPr sz="2100" b="1"/>
            </a:lvl3pPr>
            <a:lvl4pPr marL="1558622" indent="0">
              <a:buNone/>
              <a:defRPr sz="1800" b="1"/>
            </a:lvl4pPr>
            <a:lvl5pPr marL="2078165" indent="0">
              <a:buNone/>
              <a:defRPr sz="1800" b="1"/>
            </a:lvl5pPr>
            <a:lvl6pPr marL="2597702" indent="0">
              <a:buNone/>
              <a:defRPr sz="1800" b="1"/>
            </a:lvl6pPr>
            <a:lvl7pPr marL="3117242" indent="0">
              <a:buNone/>
              <a:defRPr sz="1800" b="1"/>
            </a:lvl7pPr>
            <a:lvl8pPr marL="3636786" indent="0">
              <a:buNone/>
              <a:defRPr sz="1800" b="1"/>
            </a:lvl8pPr>
            <a:lvl9pPr marL="415632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7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6"/>
            <a:ext cx="4546088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42" indent="0">
              <a:buNone/>
              <a:defRPr sz="2300" b="1"/>
            </a:lvl2pPr>
            <a:lvl3pPr marL="1039083" indent="0">
              <a:buNone/>
              <a:defRPr sz="2100" b="1"/>
            </a:lvl3pPr>
            <a:lvl4pPr marL="1558622" indent="0">
              <a:buNone/>
              <a:defRPr sz="1800" b="1"/>
            </a:lvl4pPr>
            <a:lvl5pPr marL="2078165" indent="0">
              <a:buNone/>
              <a:defRPr sz="1800" b="1"/>
            </a:lvl5pPr>
            <a:lvl6pPr marL="2597702" indent="0">
              <a:buNone/>
              <a:defRPr sz="1800" b="1"/>
            </a:lvl6pPr>
            <a:lvl7pPr marL="3117242" indent="0">
              <a:buNone/>
              <a:defRPr sz="1800" b="1"/>
            </a:lvl7pPr>
            <a:lvl8pPr marL="3636786" indent="0">
              <a:buNone/>
              <a:defRPr sz="1800" b="1"/>
            </a:lvl8pPr>
            <a:lvl9pPr marL="415632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7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04AD-19B0-4CB6-B801-19606B4031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395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534670" y="302808"/>
            <a:ext cx="9624060" cy="1260211"/>
          </a:xfrm>
          <a:prstGeom prst="rect">
            <a:avLst/>
          </a:prstGeom>
        </p:spPr>
        <p:txBody>
          <a:bodyPr lIns="103893" tIns="103893" rIns="103893" bIns="103893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534670" y="1764294"/>
            <a:ext cx="9624060" cy="5477120"/>
          </a:xfrm>
          <a:prstGeom prst="rect">
            <a:avLst/>
          </a:prstGeom>
        </p:spPr>
        <p:txBody>
          <a:bodyPr lIns="103893" tIns="103893" rIns="103893" bIns="103893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006721" y="6982601"/>
            <a:ext cx="641673" cy="578505"/>
          </a:xfrm>
          <a:prstGeom prst="rect">
            <a:avLst/>
          </a:prstGeom>
        </p:spPr>
        <p:txBody>
          <a:bodyPr lIns="103893" tIns="103893" rIns="103893" bIns="103893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2040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208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5"/>
            <a:ext cx="10703127" cy="75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3" y="107074"/>
            <a:ext cx="9307141" cy="8640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0" tIns="45547" rIns="91090" bIns="45547" rtlCol="0" anchor="ctr"/>
          <a:lstStyle/>
          <a:p>
            <a:pPr algn="ctr" defTabSz="1039404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307142" y="107074"/>
            <a:ext cx="1395988" cy="864096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0" tIns="45547" rIns="91090" bIns="45547" rtlCol="0" anchor="ctr"/>
          <a:lstStyle/>
          <a:p>
            <a:pPr algn="ctr" defTabSz="1039404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 hasCustomPrompt="1"/>
          </p:nvPr>
        </p:nvSpPr>
        <p:spPr>
          <a:xfrm>
            <a:off x="428128" y="148926"/>
            <a:ext cx="8879039" cy="634999"/>
          </a:xfrm>
        </p:spPr>
        <p:txBody>
          <a:bodyPr>
            <a:normAutofit/>
          </a:bodyPr>
          <a:lstStyle>
            <a:lvl1pPr>
              <a:defRPr sz="2300">
                <a:latin typeface="Arial Black" pitchFamily="34" charset="0"/>
              </a:defRPr>
            </a:lvl1pPr>
          </a:lstStyle>
          <a:p>
            <a:pPr algn="l">
              <a:defRPr/>
            </a:pPr>
            <a:r>
              <a:rPr lang="ru-RU" altLang="ru-RU" sz="2400" dirty="0" smtClean="0">
                <a:solidFill>
                  <a:schemeClr val="bg1"/>
                </a:solidFill>
                <a:cs typeface="Arial" charset="0"/>
              </a:rPr>
              <a:t>Заглавие слайда</a:t>
            </a:r>
            <a:endParaRPr lang="ru-RU" altLang="ru-RU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882349" y="6990020"/>
            <a:ext cx="629190" cy="4340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44217" indent="-3247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98795" indent="-25975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18315" indent="-25975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37837" indent="-25975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57353" indent="-259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76870" indent="-259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96389" indent="-259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15908" indent="-259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  <p:pic>
        <p:nvPicPr>
          <p:cNvPr id="7" name="Рисунок 6" descr="mp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28" y="176864"/>
            <a:ext cx="756969" cy="6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9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92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2"/>
            <a:ext cx="4523809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703" indent="0">
              <a:buNone/>
              <a:defRPr sz="2300" b="1"/>
            </a:lvl2pPr>
            <a:lvl3pPr marL="1039404" indent="0">
              <a:buNone/>
              <a:defRPr sz="2100" b="1"/>
            </a:lvl3pPr>
            <a:lvl4pPr marL="1559106" indent="0">
              <a:buNone/>
              <a:defRPr sz="1800" b="1"/>
            </a:lvl4pPr>
            <a:lvl5pPr marL="2078809" indent="0">
              <a:buNone/>
              <a:defRPr sz="1800" b="1"/>
            </a:lvl5pPr>
            <a:lvl6pPr marL="2598506" indent="0">
              <a:buNone/>
              <a:defRPr sz="1800" b="1"/>
            </a:lvl6pPr>
            <a:lvl7pPr marL="3118210" indent="0">
              <a:buNone/>
              <a:defRPr sz="1800" b="1"/>
            </a:lvl7pPr>
            <a:lvl8pPr marL="3637913" indent="0">
              <a:buNone/>
              <a:defRPr sz="1800" b="1"/>
            </a:lvl8pPr>
            <a:lvl9pPr marL="41576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3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2"/>
            <a:ext cx="4546088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703" indent="0">
              <a:buNone/>
              <a:defRPr sz="2300" b="1"/>
            </a:lvl2pPr>
            <a:lvl3pPr marL="1039404" indent="0">
              <a:buNone/>
              <a:defRPr sz="2100" b="1"/>
            </a:lvl3pPr>
            <a:lvl4pPr marL="1559106" indent="0">
              <a:buNone/>
              <a:defRPr sz="1800" b="1"/>
            </a:lvl4pPr>
            <a:lvl5pPr marL="2078809" indent="0">
              <a:buNone/>
              <a:defRPr sz="1800" b="1"/>
            </a:lvl5pPr>
            <a:lvl6pPr marL="2598506" indent="0">
              <a:buNone/>
              <a:defRPr sz="1800" b="1"/>
            </a:lvl6pPr>
            <a:lvl7pPr marL="3118210" indent="0">
              <a:buNone/>
              <a:defRPr sz="1800" b="1"/>
            </a:lvl7pPr>
            <a:lvl8pPr marL="3637913" indent="0">
              <a:buNone/>
              <a:defRPr sz="1800" b="1"/>
            </a:lvl8pPr>
            <a:lvl9pPr marL="41576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3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04AD-19B0-4CB6-B801-19606B4031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262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534670" y="302804"/>
            <a:ext cx="9624060" cy="1260211"/>
          </a:xfrm>
          <a:prstGeom prst="rect">
            <a:avLst/>
          </a:prstGeom>
        </p:spPr>
        <p:txBody>
          <a:bodyPr lIns="103925" tIns="103925" rIns="103925" bIns="1039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534670" y="1764294"/>
            <a:ext cx="9624060" cy="5477120"/>
          </a:xfrm>
          <a:prstGeom prst="rect">
            <a:avLst/>
          </a:prstGeom>
        </p:spPr>
        <p:txBody>
          <a:bodyPr lIns="103925" tIns="103925" rIns="103925" bIns="1039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006717" y="6982597"/>
            <a:ext cx="641673" cy="578505"/>
          </a:xfrm>
          <a:prstGeom prst="rect">
            <a:avLst/>
          </a:prstGeom>
        </p:spPr>
        <p:txBody>
          <a:bodyPr lIns="103925" tIns="103925" rIns="103925" bIns="1039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374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ес_Текст"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" y="7"/>
            <a:ext cx="9747487" cy="973163"/>
          </a:xfrm>
          <a:prstGeom prst="rect">
            <a:avLst/>
          </a:prstGeom>
          <a:solidFill>
            <a:srgbClr val="B4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21010"/>
            <a:ext cx="9756675" cy="940693"/>
          </a:xfrm>
          <a:solidFill>
            <a:srgbClr val="7B5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9706" tIns="0" rIns="359804" bIns="71961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ru-RU" sz="2000" b="1" cap="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338" y="2"/>
            <a:ext cx="1079062" cy="756126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6150" y="7158705"/>
            <a:ext cx="947250" cy="402567"/>
          </a:xfrm>
        </p:spPr>
        <p:txBody>
          <a:bodyPr rIns="161911"/>
          <a:lstStyle>
            <a:lvl1pPr>
              <a:defRPr b="1">
                <a:solidFill>
                  <a:srgbClr val="595959"/>
                </a:solidFill>
              </a:defRPr>
            </a:lvl1pPr>
          </a:lstStyle>
          <a:p>
            <a:fld id="{9AF9A710-A0CA-4FA1-ABB1-C77083B22A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9614338" y="0"/>
            <a:ext cx="1079062" cy="961696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6000">
                <a:srgbClr val="008E40"/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72"/>
          <a:stretch/>
        </p:blipFill>
        <p:spPr bwMode="auto">
          <a:xfrm>
            <a:off x="9791979" y="97345"/>
            <a:ext cx="723793" cy="76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7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4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 eaLnBrk="1" hangingPunct="1">
              <a:defRPr b="1">
                <a:solidFill>
                  <a:srgbClr val="756542"/>
                </a:solidFill>
                <a:latin typeface="Calibri" pitchFamily="34" charset="0"/>
                <a:cs typeface="Arial" charset="0"/>
              </a:defRPr>
            </a:lvl1pPr>
            <a:lvl2pPr marL="846573" indent="-3256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423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39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36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332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30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27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824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8ABD1DAF-79B8-4831-92ED-8F85049665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266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4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 eaLnBrk="1" hangingPunct="1">
              <a:defRPr b="1">
                <a:solidFill>
                  <a:srgbClr val="756542"/>
                </a:solidFill>
                <a:latin typeface="Calibri" pitchFamily="34" charset="0"/>
                <a:cs typeface="Arial" charset="0"/>
              </a:defRPr>
            </a:lvl1pPr>
            <a:lvl2pPr marL="846573" indent="-3256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423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39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36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332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30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27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824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8ABD1DAF-79B8-4831-92ED-8F85049665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266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4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 eaLnBrk="1" hangingPunct="1">
              <a:defRPr b="1">
                <a:solidFill>
                  <a:srgbClr val="756542"/>
                </a:solidFill>
                <a:latin typeface="Calibri" pitchFamily="34" charset="0"/>
                <a:cs typeface="Arial" charset="0"/>
              </a:defRPr>
            </a:lvl1pPr>
            <a:lvl2pPr marL="846573" indent="-3256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2423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339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4364" indent="-2604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65332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8630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0727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28241" indent="-260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8ABD1DAF-79B8-4831-92ED-8F85049665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266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BC72755-3C61-4A94-9684-811B54DA34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38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9750" y="350058"/>
            <a:ext cx="9015130" cy="826138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71ED-11B6-4A76-A1F8-2AA6BA068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1" y="302810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1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183"/>
            <a:ext cx="2495127" cy="402567"/>
          </a:xfrm>
          <a:prstGeom prst="rect">
            <a:avLst/>
          </a:prstGeom>
        </p:spPr>
        <p:txBody>
          <a:bodyPr vert="horz" lIns="104195" tIns="52097" rIns="104195" bIns="5209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4" y="7008183"/>
            <a:ext cx="3386243" cy="402567"/>
          </a:xfrm>
          <a:prstGeom prst="rect">
            <a:avLst/>
          </a:prstGeom>
        </p:spPr>
        <p:txBody>
          <a:bodyPr vert="horz" lIns="104195" tIns="52097" rIns="104195" bIns="5209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7" y="7008183"/>
            <a:ext cx="2495127" cy="402567"/>
          </a:xfrm>
          <a:prstGeom prst="rect">
            <a:avLst/>
          </a:prstGeom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672D38-4C4C-45A0-B63E-0252881612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3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12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46" r:id="rId10"/>
    <p:sldLayoutId id="21474837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097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193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290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387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723" indent="-3907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573" indent="-3256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423" indent="-260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394" indent="-260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364" indent="-260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332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0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27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4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1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3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0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878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46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18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78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754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1" y="302810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1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180"/>
            <a:ext cx="2495127" cy="40256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4249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80"/>
            <a:ext cx="3386243" cy="40256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4249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7" y="7008180"/>
            <a:ext cx="2495127" cy="402567"/>
          </a:xfrm>
          <a:prstGeom prst="rect">
            <a:avLst/>
          </a:prstGeom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1042491">
              <a:defRPr/>
            </a:pPr>
            <a:fld id="{46672D38-4C4C-45A0-B63E-025288161239}" type="slidenum">
              <a:rPr lang="ru-RU" altLang="ru-RU" smtClean="0"/>
              <a:pPr defTabSz="104249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91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15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3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346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46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860" indent="-390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72" indent="-32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883" indent="-260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9" indent="-260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191" indent="-260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4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496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650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0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5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08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6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1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6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2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07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2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1" y="302810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1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180"/>
            <a:ext cx="2495127" cy="40256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4249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80"/>
            <a:ext cx="3386243" cy="40256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4249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7" y="7008180"/>
            <a:ext cx="2495127" cy="402567"/>
          </a:xfrm>
          <a:prstGeom prst="rect">
            <a:avLst/>
          </a:prstGeom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1042491">
              <a:defRPr/>
            </a:pPr>
            <a:fld id="{46672D38-4C4C-45A0-B63E-025288161239}" type="slidenum">
              <a:rPr lang="ru-RU" altLang="ru-RU" smtClean="0"/>
              <a:pPr defTabSz="104249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3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15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3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346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46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860" indent="-390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72" indent="-32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883" indent="-260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9" indent="-260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191" indent="-260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4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496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650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0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5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08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6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1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6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2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07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2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1" y="302810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1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180"/>
            <a:ext cx="2495127" cy="40256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4249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80"/>
            <a:ext cx="3386243" cy="40256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4249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7" y="7008180"/>
            <a:ext cx="2495127" cy="402567"/>
          </a:xfrm>
          <a:prstGeom prst="rect">
            <a:avLst/>
          </a:prstGeom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1042491">
              <a:defRPr/>
            </a:pPr>
            <a:fld id="{46672D38-4C4C-45A0-B63E-025288161239}" type="slidenum">
              <a:rPr lang="ru-RU" altLang="ru-RU" smtClean="0"/>
              <a:pPr defTabSz="104249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91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15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3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346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46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860" indent="-390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72" indent="-32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883" indent="-260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9" indent="-260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191" indent="-260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4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496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650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0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5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08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6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1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6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2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07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2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1" y="302810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1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183"/>
            <a:ext cx="2495127" cy="402567"/>
          </a:xfrm>
          <a:prstGeom prst="rect">
            <a:avLst/>
          </a:prstGeom>
        </p:spPr>
        <p:txBody>
          <a:bodyPr vert="horz" lIns="104195" tIns="52097" rIns="104195" bIns="5209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4" y="7008183"/>
            <a:ext cx="3386243" cy="402567"/>
          </a:xfrm>
          <a:prstGeom prst="rect">
            <a:avLst/>
          </a:prstGeom>
        </p:spPr>
        <p:txBody>
          <a:bodyPr vert="horz" lIns="104195" tIns="52097" rIns="104195" bIns="5209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7" y="7008183"/>
            <a:ext cx="2495127" cy="402567"/>
          </a:xfrm>
          <a:prstGeom prst="rect">
            <a:avLst/>
          </a:prstGeom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672D38-4C4C-45A0-B63E-0252881612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0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097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193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290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387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723" indent="-3907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573" indent="-3256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423" indent="-260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394" indent="-260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364" indent="-260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332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0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27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4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1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3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0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878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46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18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78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754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1" y="302809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93" tIns="51946" rIns="103893" bIns="51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1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93" tIns="51946" rIns="103893" bIns="51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200"/>
            <a:ext cx="2495127" cy="402567"/>
          </a:xfrm>
          <a:prstGeom prst="rect">
            <a:avLst/>
          </a:prstGeom>
        </p:spPr>
        <p:txBody>
          <a:bodyPr vert="horz" lIns="103893" tIns="51946" rIns="103893" bIns="519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39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4" y="7008200"/>
            <a:ext cx="3386243" cy="402567"/>
          </a:xfrm>
          <a:prstGeom prst="rect">
            <a:avLst/>
          </a:prstGeom>
        </p:spPr>
        <p:txBody>
          <a:bodyPr vert="horz" lIns="103893" tIns="51946" rIns="103893" bIns="519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39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7" y="7008200"/>
            <a:ext cx="2495127" cy="402567"/>
          </a:xfrm>
          <a:prstGeom prst="rect">
            <a:avLst/>
          </a:prstGeom>
        </p:spPr>
        <p:txBody>
          <a:bodyPr vert="horz" wrap="square" lIns="103893" tIns="51946" rIns="103893" bIns="519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1039083">
              <a:defRPr/>
            </a:pPr>
            <a:fld id="{46672D38-4C4C-45A0-B63E-025288161239}" type="slidenum">
              <a:rPr lang="ru-RU" altLang="ru-RU" smtClean="0"/>
              <a:pPr defTabSz="1039083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71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94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889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834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7779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9586" indent="-3895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03" indent="-3246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623" indent="-25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072" indent="-25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26" indent="-25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6971" indent="-259725" algn="l" defTabSz="1038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420" indent="-259725" algn="l" defTabSz="1038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872" indent="-259725" algn="l" defTabSz="1038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319" indent="-259725" algn="l" defTabSz="1038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52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899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347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798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246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691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144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592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1" y="302805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25" tIns="51962" rIns="103925" bIns="519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1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25" tIns="51962" rIns="103925" bIns="51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196"/>
            <a:ext cx="2495127" cy="402567"/>
          </a:xfrm>
          <a:prstGeom prst="rect">
            <a:avLst/>
          </a:prstGeom>
        </p:spPr>
        <p:txBody>
          <a:bodyPr vert="horz" lIns="103925" tIns="51962" rIns="103925" bIns="5196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39404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4" y="7008196"/>
            <a:ext cx="3386243" cy="402567"/>
          </a:xfrm>
          <a:prstGeom prst="rect">
            <a:avLst/>
          </a:prstGeom>
        </p:spPr>
        <p:txBody>
          <a:bodyPr vert="horz" lIns="103925" tIns="51962" rIns="103925" bIns="5196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39404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6" y="7008196"/>
            <a:ext cx="2495127" cy="402567"/>
          </a:xfrm>
          <a:prstGeom prst="rect">
            <a:avLst/>
          </a:prstGeom>
        </p:spPr>
        <p:txBody>
          <a:bodyPr vert="horz" wrap="square" lIns="103925" tIns="51962" rIns="103925" bIns="5196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1039404">
              <a:defRPr/>
            </a:pPr>
            <a:fld id="{46672D38-4C4C-45A0-B63E-025288161239}" type="slidenum">
              <a:rPr lang="ru-RU" altLang="ru-RU"/>
              <a:pPr defTabSz="1039404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6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96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92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883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7844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9706" indent="-3897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4364" indent="-3247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025" indent="-2598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636" indent="-2598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250" indent="-2598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856" indent="-259805" algn="l" defTabSz="10392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466" indent="-259805" algn="l" defTabSz="10392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078" indent="-259805" algn="l" defTabSz="10392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687" indent="-259805" algn="l" defTabSz="10392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612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220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831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442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050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659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271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880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r="2362"/>
          <a:stretch>
            <a:fillRect/>
          </a:stretch>
        </p:blipFill>
        <p:spPr bwMode="auto">
          <a:xfrm>
            <a:off x="1022" y="2"/>
            <a:ext cx="1069237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210174" y="1469906"/>
            <a:ext cx="5483235" cy="1335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78559" y="5561078"/>
            <a:ext cx="6714851" cy="1277872"/>
          </a:xfrm>
          <a:prstGeom prst="rect">
            <a:avLst/>
          </a:prstGeom>
          <a:gradFill>
            <a:gsLst>
              <a:gs pos="0">
                <a:srgbClr val="589A7B">
                  <a:alpha val="81000"/>
                </a:srgbClr>
              </a:gs>
              <a:gs pos="100000">
                <a:srgbClr val="79B397"/>
              </a:gs>
            </a:gsLst>
            <a:lin ang="17400000" scaled="0"/>
          </a:gradFill>
          <a:ln w="4" cap="rnd">
            <a:noFill/>
            <a:prstDash val="solid"/>
            <a:round/>
            <a:headEnd/>
            <a:tailEnd/>
          </a:ln>
          <a:extLst/>
        </p:spPr>
        <p:txBody>
          <a:bodyPr vert="horz" wrap="square" lIns="91359" tIns="45679" rIns="91359" bIns="45679" numCol="1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ru-RU" sz="1800" cap="all" dirty="0" smtClean="0">
                <a:solidFill>
                  <a:schemeClr val="bg1"/>
                </a:solidFill>
                <a:ea typeface="Batang" panose="02030600000101010101" pitchFamily="18" charset="-127"/>
              </a:rPr>
              <a:t>НАЧАЛЬНИК УПРАВЛЕНИЯ ИСПОЛЬЗОВАНИЯ  </a:t>
            </a:r>
            <a:br>
              <a:rPr lang="ru-RU" sz="1800" cap="all" dirty="0" smtClean="0">
                <a:solidFill>
                  <a:schemeClr val="bg1"/>
                </a:solidFill>
                <a:ea typeface="Batang" panose="02030600000101010101" pitchFamily="18" charset="-127"/>
              </a:rPr>
            </a:br>
            <a:r>
              <a:rPr lang="ru-RU" sz="1800" cap="all" dirty="0" smtClean="0">
                <a:solidFill>
                  <a:schemeClr val="bg1"/>
                </a:solidFill>
                <a:ea typeface="Batang" panose="02030600000101010101" pitchFamily="18" charset="-127"/>
              </a:rPr>
              <a:t>И ВОСПРОИЗВОДСТВА ЛЕСОВ</a:t>
            </a:r>
            <a:endParaRPr lang="ru-RU" sz="1600" cap="all" dirty="0">
              <a:solidFill>
                <a:schemeClr val="bg1"/>
              </a:solidFill>
              <a:ea typeface="Batang" panose="0203060000010101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ru-RU" sz="1800" cap="all" dirty="0" smtClean="0">
                <a:solidFill>
                  <a:schemeClr val="bg1"/>
                </a:solidFill>
                <a:ea typeface="Batang" panose="02030600000101010101" pitchFamily="18" charset="-127"/>
              </a:rPr>
              <a:t>М.С. Доронин</a:t>
            </a:r>
            <a:endParaRPr lang="ru-RU" sz="1800" cap="all" dirty="0">
              <a:solidFill>
                <a:schemeClr val="bg1"/>
              </a:solidFill>
              <a:ea typeface="Batang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9518" y="1680153"/>
            <a:ext cx="4170363" cy="830914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ФЕДЕРАЛЬНОЕ АГЕНТСТВО ЛЕСНОГО ХОЗЯЙСТВА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2" y="2620983"/>
            <a:ext cx="10133584" cy="2940095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rtlCol="0" anchor="ctr"/>
          <a:lstStyle/>
          <a:p>
            <a:pPr algn="ctr"/>
            <a:endParaRPr lang="ru-RU" sz="3600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319" y="3467100"/>
            <a:ext cx="9731001" cy="1118154"/>
          </a:xfrm>
          <a:prstGeom prst="rect">
            <a:avLst/>
          </a:prstGeom>
        </p:spPr>
        <p:txBody>
          <a:bodyPr wrap="square" lIns="91343" tIns="45670" rIns="91343" bIns="4567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cap="all" dirty="0" smtClean="0">
                <a:solidFill>
                  <a:schemeClr val="bg1"/>
                </a:solidFill>
              </a:rPr>
              <a:t>Основные отличия новой типовой формы </a:t>
            </a:r>
          </a:p>
          <a:p>
            <a:pPr algn="ctr">
              <a:lnSpc>
                <a:spcPts val="4000"/>
              </a:lnSpc>
            </a:pPr>
            <a:r>
              <a:rPr lang="ru-RU" sz="3200" cap="all" dirty="0" smtClean="0">
                <a:solidFill>
                  <a:schemeClr val="bg1"/>
                </a:solidFill>
              </a:rPr>
              <a:t>лесного  плана субъекта Российской Федерации</a:t>
            </a:r>
            <a:endParaRPr lang="ru-RU" sz="3200" cap="all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867400" y="6457950"/>
            <a:ext cx="29146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\\192.168.9.184\Creative\Логотипы\ФАЛХ\Герб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61" y="1555831"/>
            <a:ext cx="877805" cy="10028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516"/>
            <a:ext cx="10693400" cy="361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80657" y="7089875"/>
            <a:ext cx="6953062" cy="298753"/>
            <a:chOff x="280657" y="6428978"/>
            <a:chExt cx="6953062" cy="2987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80657" y="6428978"/>
              <a:ext cx="6953062" cy="298753"/>
              <a:chOff x="280657" y="6573826"/>
              <a:chExt cx="6953062" cy="298753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0657" y="6573826"/>
                <a:ext cx="6953062" cy="298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46035" y="6681051"/>
                <a:ext cx="142875" cy="1063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4050" y="6595580"/>
                <a:ext cx="29146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 smtClean="0"/>
                  <a:t>ПРЕДУСМОТРЕНО РАНЕЕ </a:t>
                </a:r>
                <a:endParaRPr lang="ru-RU" sz="1200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795482" y="6674701"/>
                <a:ext cx="142875" cy="11441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05019" y="6582879"/>
                <a:ext cx="32657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/>
                  <a:t>МАТЕРИАЛЫ </a:t>
                </a:r>
                <a:r>
                  <a:rPr lang="ru-RU" sz="1200" dirty="0" smtClean="0"/>
                  <a:t>ВЫНЕСЕННЫЕ </a:t>
                </a:r>
                <a:r>
                  <a:rPr lang="ru-RU" sz="1200" dirty="0"/>
                  <a:t>В ПРИЛОЖЕНИЕ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6161681" y="6659297"/>
                <a:ext cx="142875" cy="10636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269696" y="6428978"/>
              <a:ext cx="964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Tx/>
                <a:buChar char="-"/>
              </a:pPr>
              <a:r>
                <a:rPr lang="en-US" sz="1200" dirty="0" smtClean="0"/>
                <a:t> </a:t>
              </a:r>
              <a:r>
                <a:rPr lang="ru-RU" sz="1200" dirty="0" smtClean="0"/>
                <a:t>НОВОЕ</a:t>
              </a:r>
              <a:endParaRPr lang="ru-RU" sz="1200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8E5E-A8C9-4635-9BAB-134FAF959F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2810"/>
            <a:ext cx="9267825" cy="8873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b="1" cap="all" dirty="0"/>
              <a:t>VI</a:t>
            </a:r>
            <a:r>
              <a:rPr lang="ru-RU" sz="2000" b="1" cap="all" dirty="0"/>
              <a:t>. ОЦЕНКА ЭКОНОМИЧЕСКОЙ ЭФФЕКТИВНОСТИ И ОЖИДАЕМЫЕ РЕЗУЛЬТАТЫ РЕАЛИЗАЦИИ МЕРОПРИЯТИЙ ЛЕСНОГО ПЛАНА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7788049"/>
              </p:ext>
            </p:extLst>
          </p:nvPr>
        </p:nvGraphicFramePr>
        <p:xfrm>
          <a:off x="108642" y="1713582"/>
          <a:ext cx="10456752" cy="471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752"/>
              </a:tblGrid>
              <a:tr h="4629466">
                <a:tc>
                  <a:txBody>
                    <a:bodyPr/>
                    <a:lstStyle/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6.1. Планируемый средний размер платы ЗА ИСПОЛЬЗОВАНИЕ ЛЕСОВ по видам ИХ использования </a:t>
                      </a:r>
                      <a:r>
                        <a:rPr kumimoji="0" lang="ru-RU" sz="15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30)</a:t>
                      </a:r>
                      <a:endParaRPr kumimoji="0" lang="ru-RU" sz="1500" b="1" i="0" u="none" strike="noStrike" kern="1200" cap="all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6.2. ПРОГНОЗИРУЕМОЕ  поступление доходов ОТ ИСПОЛЬЗОВАНИЯ ЛЕСОВ ПО ВИДАМ ИХ ИСПОЛЬЗОВАНИЯ НА ПЕРИОД ДЕЙСТВИЯ РАЗРАБАТЫВАЕМОГО ЛЕСНОГО ПЛАНА СУБЪЕКТА Российской Федерации. </a:t>
                      </a:r>
                      <a:r>
                        <a:rPr kumimoji="0" lang="ru-RU" sz="15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31)</a:t>
                      </a:r>
                      <a:endParaRPr kumimoji="0" lang="ru-RU" sz="1500" b="1" i="0" u="none" strike="noStrike" kern="1200" cap="all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6.3. Экономическая оценка </a:t>
                      </a:r>
                      <a:r>
                        <a:rPr lang="ru-RU" sz="1500" b="1" kern="1200" cap="all" baseline="0" dirty="0" err="1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средообразующих</a:t>
                      </a:r>
                      <a:r>
                        <a:rPr lang="ru-RU" sz="15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b="1" kern="1200" cap="all" baseline="0" dirty="0" err="1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водоохранных</a:t>
                      </a:r>
                      <a:r>
                        <a:rPr lang="ru-RU" sz="15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, ЗАЩИТНЫХ, САНИТАРНО-ГИГИЕНИЧЕСКИХ И ИНЫХ ПОЛЕЗНЫХ ФУНКЦИЙ </a:t>
                      </a:r>
                      <a:r>
                        <a:rPr kumimoji="0" lang="ru-RU" sz="15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32)</a:t>
                      </a:r>
                      <a:endParaRPr kumimoji="0" lang="ru-RU" sz="1500" b="1" i="0" u="none" strike="noStrike" kern="1200" cap="all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6.4. Оценка объемов финансирования мероприятий лесного плана из различных источников за период действия предыдущего лесного плана. </a:t>
                      </a:r>
                      <a:r>
                        <a:rPr kumimoji="0" lang="ru-RU" sz="15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33)</a:t>
                      </a:r>
                      <a:endParaRPr kumimoji="0" lang="ru-RU" sz="1500" b="1" i="0" u="none" strike="noStrike" kern="1200" cap="all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6.5. Экономическая эффективность реализации мероприятий лесного плана за период действия предыдущего лесного плана. Показатели экономической эффективности реализации мероприятий лесного плана </a:t>
                      </a:r>
                      <a:r>
                        <a:rPr kumimoji="0" lang="ru-RU" sz="15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34)</a:t>
                      </a:r>
                      <a:endParaRPr kumimoji="0" lang="ru-RU" sz="1500" b="1" i="0" u="none" strike="noStrike" kern="1200" cap="all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6.6. Информация о достижении целевых прогнозных показатели эффективности по ОСУЩЕСТВЛЕНИЮ ОТДЕЛЬНЫХ ПОЛНОМОЧИЙ Российской федерации в области лесных отношений, реализация которых передана органам государственной власти субъектов РФ за период действия предыдущего лесного плана. </a:t>
                      </a:r>
                      <a:r>
                        <a:rPr lang="ru-RU" sz="15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Целевые прогнозные показатели эффективности реализации мероприятий лесного плана</a:t>
                      </a:r>
                      <a:r>
                        <a:rPr lang="ru-RU" sz="15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(ТАБЛИЦА 35)</a:t>
                      </a:r>
                      <a:endParaRPr lang="ru-RU" sz="1500" b="1" kern="1200" cap="all" baseline="0" dirty="0" smtClean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6934" marR="106934" marT="50408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4671" y="302811"/>
            <a:ext cx="9624060" cy="8909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cap="all" dirty="0" err="1" smtClean="0"/>
              <a:t>ЛесноЙ</a:t>
            </a:r>
            <a:r>
              <a:rPr lang="ru-RU" cap="all" dirty="0" smtClean="0"/>
              <a:t> план</a:t>
            </a:r>
            <a:endParaRPr lang="ru-RU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8E5E-A8C9-4635-9BAB-134FAF959F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28" name="Скругленный прямоугольник 23"/>
          <p:cNvSpPr>
            <a:spLocks/>
          </p:cNvSpPr>
          <p:nvPr/>
        </p:nvSpPr>
        <p:spPr bwMode="auto">
          <a:xfrm>
            <a:off x="-10408389" y="5976682"/>
            <a:ext cx="2418734" cy="679513"/>
          </a:xfrm>
          <a:prstGeom prst="roundRect">
            <a:avLst>
              <a:gd name="adj" fmla="val 16667"/>
            </a:avLst>
          </a:prstGeom>
          <a:solidFill>
            <a:srgbClr val="589A7B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043056"/>
            <a:r>
              <a:rPr lang="ru-RU" sz="1600" b="1" dirty="0" smtClean="0">
                <a:solidFill>
                  <a:prstClr val="white"/>
                </a:solidFill>
              </a:rPr>
              <a:t>СТРАТЕГИЯ РАЗВИТИЯ ЛЕСНОГО КОМПЛЕКСА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-10680962" y="1525004"/>
            <a:ext cx="0" cy="2352480"/>
          </a:xfrm>
          <a:prstGeom prst="line">
            <a:avLst/>
          </a:prstGeom>
          <a:ln w="12700">
            <a:solidFill>
              <a:srgbClr val="589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0655562" y="2189388"/>
            <a:ext cx="89891" cy="731612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0655562" y="3205388"/>
            <a:ext cx="89891" cy="6847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7001" y="1289077"/>
            <a:ext cx="5253614" cy="780643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I. </a:t>
            </a:r>
            <a:r>
              <a:rPr lang="ru-RU" sz="1600" b="1" dirty="0" smtClean="0">
                <a:solidFill>
                  <a:prstClr val="black"/>
                </a:solidFill>
              </a:rPr>
              <a:t>СВЕДЕНИЯ О СУБЪЕКТЕ РОССИЙСКОЙ ФЕДЕРАЦИИ, ИНФОРМАЦИОННОЙ И МЕТОДИЧЕСКОЙ ОСНОВЕ РАЗРАБОТКИ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7001" y="2210165"/>
            <a:ext cx="5253614" cy="982157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II. </a:t>
            </a:r>
            <a:r>
              <a:rPr lang="ru-RU" sz="1600" b="1" dirty="0">
                <a:solidFill>
                  <a:prstClr val="black"/>
                </a:solidFill>
              </a:rPr>
              <a:t>ОЦЕНКА ОРГАНИЗАЦИИ ИСПОЛЬЗОВАНИЯ ЛЕСОВ, ВЫПОЛНЕНИЯ МЕРОПРИЯТИЙ ПО </a:t>
            </a:r>
            <a:r>
              <a:rPr lang="ru-RU" sz="1600" b="1" dirty="0" smtClean="0">
                <a:solidFill>
                  <a:prstClr val="black"/>
                </a:solidFill>
              </a:rPr>
              <a:t>ОЗВЛ </a:t>
            </a:r>
            <a:r>
              <a:rPr lang="ru-RU" sz="1600" b="1" dirty="0">
                <a:solidFill>
                  <a:prstClr val="black"/>
                </a:solidFill>
              </a:rPr>
              <a:t>И ИЗМЕНЕНИЯ ХАРАКТЕРИСТИК ЛЕСОВ ЗА ПЕРИОД ДЕЙСТВИЯ ПРЕДЫДУЩЕГО ЛЕСНОГО ПАЛАНА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7001" y="3312231"/>
            <a:ext cx="5253614" cy="688988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III. </a:t>
            </a:r>
            <a:r>
              <a:rPr lang="ru-RU" sz="1600" b="1" dirty="0" smtClean="0">
                <a:solidFill>
                  <a:prstClr val="black"/>
                </a:solidFill>
              </a:rPr>
              <a:t>ОЦЕНКА ЛЕСНЫХ РЕСУРСОВ И УСЛУГ ЛЕСОВ, РЫНКОВ ЛЕСОПРОДУКЦИИ И ПЕРСПЕКТИВ </a:t>
            </a:r>
            <a:r>
              <a:rPr lang="ru-RU" sz="1600" b="1" dirty="0">
                <a:solidFill>
                  <a:prstClr val="black"/>
                </a:solidFill>
              </a:rPr>
              <a:t>ОСВОЕНИЯ ЛЕСОВ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7392" y="5354254"/>
            <a:ext cx="5253614" cy="800407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V. </a:t>
            </a:r>
            <a:r>
              <a:rPr lang="ru-RU" sz="1600" b="1" dirty="0">
                <a:solidFill>
                  <a:prstClr val="black"/>
                </a:solidFill>
              </a:rPr>
              <a:t>ОРГАНИЗАЦИЯ РЕГИОНАЛЬНОЙ СИСТЕМЫ ВЕДЕНИЯ ЛЕСНОГО ХОЗЯЙСТВА, РЕСУРСНОЕ И КАДРОВОЕ ОБЕСПЕЧЕНИЕ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7001" y="4145973"/>
            <a:ext cx="5253614" cy="1056648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VI. </a:t>
            </a:r>
            <a:r>
              <a:rPr lang="ru-RU" sz="1600" b="1" dirty="0">
                <a:solidFill>
                  <a:prstClr val="black"/>
                </a:solidFill>
              </a:rPr>
              <a:t>ЦЕЛИ И ЗАДАЧИ ЛЕСНОГО ПЛАНА, ВЫПОЛНЕНИЯ МЕРОПРИЯТИЙ И ПЛАНОВЫЕ ПОКАЗАТЕЛИ НА ПЕРИОД РЕАЛИЗАЦИИ ЛЕСНОГО ПЛАНА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4134" y="6316438"/>
            <a:ext cx="5253614" cy="755272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VI. </a:t>
            </a:r>
            <a:r>
              <a:rPr lang="ru-RU" sz="1600" b="1" dirty="0" smtClean="0">
                <a:solidFill>
                  <a:prstClr val="black"/>
                </a:solidFill>
              </a:rPr>
              <a:t>ЭКОНОМИЧЕСКАЯ </a:t>
            </a:r>
            <a:r>
              <a:rPr lang="ru-RU" sz="1600" b="1" dirty="0">
                <a:solidFill>
                  <a:prstClr val="black"/>
                </a:solidFill>
              </a:rPr>
              <a:t>ЭФФЕКТИВНОСТЬ И ОЖИДАЕМЫЕ РЕЗУЛЬТАТЫ  </a:t>
            </a:r>
            <a:r>
              <a:rPr lang="ru-RU" sz="1600" b="1" dirty="0" smtClean="0">
                <a:solidFill>
                  <a:prstClr val="black"/>
                </a:solidFill>
              </a:rPr>
              <a:t>РЕАЛИЗАЦИИ МЕРОПРИЯТИЙ ЛЕСНОГО </a:t>
            </a:r>
            <a:r>
              <a:rPr lang="ru-RU" sz="1600" b="1" dirty="0">
                <a:solidFill>
                  <a:prstClr val="black"/>
                </a:solidFill>
              </a:rPr>
              <a:t>ПЛАНА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871894" y="1403879"/>
            <a:ext cx="4486052" cy="55104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2153" rIns="0" bIns="52153" rtlCol="0" anchor="ctr"/>
          <a:lstStyle/>
          <a:p>
            <a:pPr algn="ctr"/>
            <a: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  <a:t>ГДЕ и для кого ?</a:t>
            </a:r>
            <a:endParaRPr lang="ru-RU" sz="1600" b="1" dirty="0" smtClean="0">
              <a:solidFill>
                <a:srgbClr val="345A48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71894" y="2224735"/>
            <a:ext cx="4486052" cy="9675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2153" rIns="0" bIns="52153" rtlCol="0" anchor="ctr"/>
          <a:lstStyle/>
          <a:p>
            <a:pPr algn="ctr"/>
            <a: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  <a:t>Какие леса имеем?</a:t>
            </a:r>
            <a:endParaRPr lang="ru-RU" sz="1600" b="1" dirty="0" smtClean="0">
              <a:solidFill>
                <a:srgbClr val="345A48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71894" y="3412377"/>
            <a:ext cx="4486052" cy="55104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2153" rIns="0" bIns="52153" rtlCol="0" anchor="ctr"/>
          <a:lstStyle/>
          <a:p>
            <a:pPr algn="ctr"/>
            <a: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  <a:t>Как можем использовать?</a:t>
            </a:r>
            <a:endParaRPr lang="ru-RU" sz="1600" b="1" dirty="0" smtClean="0">
              <a:solidFill>
                <a:srgbClr val="345A48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871894" y="4156365"/>
            <a:ext cx="4486052" cy="10647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2153" rIns="0" bIns="52153" rtlCol="0" anchor="ctr"/>
          <a:lstStyle/>
          <a:p>
            <a:pPr algn="ctr"/>
            <a: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  <a:t>Какие цели  и задачи? </a:t>
            </a:r>
          </a:p>
          <a:p>
            <a:pPr algn="ctr"/>
            <a: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  <a:t>Какие  необходимы  мероприятия</a:t>
            </a:r>
            <a:b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  <a:t> для их достижения ?</a:t>
            </a:r>
            <a:endParaRPr lang="ru-RU" sz="1600" b="1" dirty="0">
              <a:solidFill>
                <a:srgbClr val="345A48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871894" y="6396218"/>
            <a:ext cx="4486052" cy="55104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2153" rIns="0" bIns="52153" rtlCol="0" anchor="ctr"/>
          <a:lstStyle/>
          <a:p>
            <a:pPr algn="ctr"/>
            <a:r>
              <a:rPr lang="ru-RU" sz="1800" b="1" cap="all" dirty="0">
                <a:solidFill>
                  <a:schemeClr val="accent2">
                    <a:lumMod val="50000"/>
                  </a:schemeClr>
                </a:solidFill>
              </a:rPr>
              <a:t>КТО платит  ?   ЗА что платит</a:t>
            </a:r>
            <a: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18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871894" y="5354254"/>
            <a:ext cx="4486052" cy="80040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2153" rIns="0" bIns="52153" rtlCol="0" anchor="ctr"/>
          <a:lstStyle/>
          <a:p>
            <a:pPr algn="ctr"/>
            <a:r>
              <a:rPr lang="ru-RU" sz="1800" b="1" cap="all" dirty="0">
                <a:solidFill>
                  <a:schemeClr val="accent2">
                    <a:lumMod val="50000"/>
                  </a:schemeClr>
                </a:solidFill>
              </a:rPr>
              <a:t>КТО И ЧТО  Будет </a:t>
            </a:r>
            <a: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  <a:t>ДЕЛАТЬ?</a:t>
            </a:r>
            <a:endParaRPr lang="ru-RU" sz="1600" b="1" dirty="0" smtClean="0">
              <a:solidFill>
                <a:srgbClr val="345A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66950" y="4221726"/>
            <a:ext cx="7038975" cy="3236349"/>
          </a:xfrm>
          <a:prstGeom prst="rect">
            <a:avLst/>
          </a:prstGeom>
          <a:noFill/>
          <a:ln>
            <a:solidFill>
              <a:srgbClr val="65A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622" y="4074579"/>
            <a:ext cx="932507" cy="294295"/>
          </a:xfrm>
          <a:prstGeom prst="rect">
            <a:avLst/>
          </a:prstGeom>
          <a:solidFill>
            <a:srgbClr val="AFD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9176" y="3054507"/>
            <a:ext cx="932507" cy="294295"/>
          </a:xfrm>
          <a:prstGeom prst="rect">
            <a:avLst/>
          </a:prstGeom>
          <a:solidFill>
            <a:srgbClr val="AFD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176" y="2704533"/>
            <a:ext cx="10300651" cy="316872"/>
          </a:xfrm>
          <a:prstGeom prst="rect">
            <a:avLst/>
          </a:prstGeom>
          <a:solidFill>
            <a:srgbClr val="4A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446093"/>
            <a:ext cx="9307147" cy="634999"/>
          </a:xfrm>
        </p:spPr>
        <p:txBody>
          <a:bodyPr>
            <a:normAutofit/>
          </a:bodyPr>
          <a:lstStyle/>
          <a:p>
            <a:r>
              <a:rPr lang="ru-RU" sz="2000" b="1" dirty="0"/>
              <a:t>РАССМОТРЕНИЕ ПРОЕКТОВ ЛЕСНЫХ </a:t>
            </a:r>
            <a:r>
              <a:rPr lang="ru-RU" sz="2000" b="1" dirty="0" smtClean="0"/>
              <a:t>ПЛАНОВ</a:t>
            </a:r>
            <a:endParaRPr lang="ru-RU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hangingPunct="1"/>
            <a:fld id="{A3091B8B-9A51-4569-B7E1-495088DD9E7E}" type="slidenum">
              <a:rPr lang="ru-RU" altLang="ru-RU" b="1" smtClean="0">
                <a:latin typeface="Calibri" pitchFamily="34" charset="0"/>
              </a:rPr>
              <a:pPr eaLnBrk="1" hangingPunct="1"/>
              <a:t>12</a:t>
            </a:fld>
            <a:endParaRPr lang="ru-RU" altLang="ru-RU" b="1" dirty="0" smtClean="0">
              <a:latin typeface="Calibri" pitchFamily="34" charset="0"/>
            </a:endParaRPr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48651"/>
              </p:ext>
            </p:extLst>
          </p:nvPr>
        </p:nvGraphicFramePr>
        <p:xfrm>
          <a:off x="226337" y="1189152"/>
          <a:ext cx="10263403" cy="605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403"/>
              </a:tblGrid>
              <a:tr h="5999543">
                <a:tc>
                  <a:txBody>
                    <a:bodyPr/>
                    <a:lstStyle/>
                    <a:p>
                      <a:pPr marL="0" marR="0" indent="0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Министерства природных ресурсов и экологии Российской Федерации от 20.12.2017 № 692 «Об утверждении типовой формы и состава лесного плана субъекта Российской Федерации, порядка его подготовки и внесения в него изменений»</a:t>
                      </a:r>
                    </a:p>
                    <a:p>
                      <a:pPr marL="0" marR="0" indent="0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Приказ Федерального агентства лесного хозяйства от 26.12.2017 № 762 «О создании Комиссии федерального агентства лесного хозяйства по рассмотрению проектов лесных планов субъектов Российской Федерации»</a:t>
                      </a:r>
                    </a:p>
                    <a:p>
                      <a:pPr marL="0" marR="0" indent="0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рассмотрении проектов лесных планов субъектов Российской федерации принимают участие: </a:t>
                      </a:r>
                    </a:p>
                    <a:p>
                      <a:pPr marL="811213" marR="0" indent="-811213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этап:    Департаменты л/х по федеральным округам  филиалы 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Рослесозащиты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Рослесинфорга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                                                                НИИ  лесного хозяйства (Замечания и предложения)</a:t>
                      </a:r>
                    </a:p>
                    <a:p>
                      <a:pPr marL="0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этап:    </a:t>
                      </a:r>
                      <a:r>
                        <a:rPr lang="ru-RU" sz="15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власти субъекта Российской Федерации  представляет и Защищает проект лесного плана </a:t>
                      </a:r>
                    </a:p>
                    <a:p>
                      <a:pPr marL="2152650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 федерального агентства лесного хозяйства:</a:t>
                      </a:r>
                    </a:p>
                    <a:p>
                      <a:pPr marL="2333625" marR="0" indent="-180975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использования и воспроизводства лесов           ФБУ «</a:t>
                      </a:r>
                      <a:r>
                        <a:rPr lang="ru-RU" sz="1200" b="1" kern="1200" cap="all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Рослесозащита</a:t>
                      </a: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333625" marR="0" indent="-180975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науки и перспективного лесного развития          ФБУ ВНИИЛМ</a:t>
                      </a:r>
                    </a:p>
                    <a:p>
                      <a:pPr marL="2333625" marR="0" indent="-180975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ФБУ «</a:t>
                      </a:r>
                      <a:r>
                        <a:rPr lang="ru-RU" sz="1200" b="1" kern="1200" cap="all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СПбНИИЛХ</a:t>
                      </a: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333625" marR="0" indent="-180975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информационных систем </a:t>
                      </a:r>
                    </a:p>
                    <a:p>
                      <a:pPr marL="2333625" marR="0" indent="-180975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долгосрочного планирования и прогнозирования в лесном хозяйстве</a:t>
                      </a:r>
                    </a:p>
                    <a:p>
                      <a:pPr marL="2333625" marR="0" indent="-180975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управление</a:t>
                      </a:r>
                    </a:p>
                    <a:p>
                      <a:pPr marL="2333625" marR="0" indent="-180975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контроля и надзора за исполнением переданных полномочий </a:t>
                      </a:r>
                    </a:p>
                    <a:p>
                      <a:pPr marL="2333625" marR="0" indent="-180975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земельных отношений и лесоустройства</a:t>
                      </a:r>
                    </a:p>
                    <a:p>
                      <a:pPr marL="2333625" marR="0" lvl="0" indent="-180975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охраны и защиты лесов                                                  ФБУ «</a:t>
                      </a:r>
                      <a:r>
                        <a:rPr lang="ru-RU" sz="1200" b="1" kern="1200" cap="all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Рослесозащита</a:t>
                      </a: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152650" marR="0" lvl="0" indent="0" algn="just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</a:t>
                      </a: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ФБУ «</a:t>
                      </a:r>
                      <a:r>
                        <a:rPr lang="ru-RU" sz="1200" b="1" kern="1200" cap="all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Авиалесоохрана</a:t>
                      </a:r>
                      <a:r>
                        <a:rPr lang="ru-RU" sz="1200" b="1" kern="1200" cap="all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1" kern="1200" cap="all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34" marR="106934" marT="50408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Равнобедренный треугольник 9"/>
          <p:cNvSpPr/>
          <p:nvPr/>
        </p:nvSpPr>
        <p:spPr>
          <a:xfrm rot="16200000">
            <a:off x="6862996" y="4710805"/>
            <a:ext cx="218214" cy="160618"/>
          </a:xfrm>
          <a:prstGeom prst="triangle">
            <a:avLst/>
          </a:prstGeom>
          <a:solidFill>
            <a:srgbClr val="65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00000">
            <a:off x="6862996" y="4984517"/>
            <a:ext cx="218214" cy="160618"/>
          </a:xfrm>
          <a:prstGeom prst="triangle">
            <a:avLst/>
          </a:prstGeom>
          <a:solidFill>
            <a:srgbClr val="65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6200000">
            <a:off x="6862996" y="5251784"/>
            <a:ext cx="218214" cy="160618"/>
          </a:xfrm>
          <a:prstGeom prst="triangle">
            <a:avLst/>
          </a:prstGeom>
          <a:solidFill>
            <a:srgbClr val="65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>
            <a:off x="6855376" y="6840034"/>
            <a:ext cx="218214" cy="160618"/>
          </a:xfrm>
          <a:prstGeom prst="triangle">
            <a:avLst/>
          </a:prstGeom>
          <a:solidFill>
            <a:srgbClr val="65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6857281" y="7129594"/>
            <a:ext cx="218214" cy="160618"/>
          </a:xfrm>
          <a:prstGeom prst="triangle">
            <a:avLst/>
          </a:prstGeom>
          <a:solidFill>
            <a:srgbClr val="65A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>
            <a:off x="202022" y="5393147"/>
            <a:ext cx="3249820" cy="880036"/>
          </a:xfrm>
          <a:prstGeom prst="trapezoid">
            <a:avLst>
              <a:gd name="adj" fmla="val 98599"/>
            </a:avLst>
          </a:prstGeom>
          <a:gradFill>
            <a:gsLst>
              <a:gs pos="0">
                <a:srgbClr val="65A788">
                  <a:alpha val="68000"/>
                </a:srgbClr>
              </a:gs>
              <a:gs pos="79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192.168.9.184\Creative\Логотипы\ФАЛХ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8" y="5160038"/>
            <a:ext cx="1061655" cy="12129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r="2362"/>
          <a:stretch>
            <a:fillRect/>
          </a:stretch>
        </p:blipFill>
        <p:spPr bwMode="auto">
          <a:xfrm>
            <a:off x="1022" y="2"/>
            <a:ext cx="1069237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"/>
          <p:cNvGrpSpPr/>
          <p:nvPr/>
        </p:nvGrpSpPr>
        <p:grpSpPr>
          <a:xfrm>
            <a:off x="9" y="5809060"/>
            <a:ext cx="8768017" cy="1120525"/>
            <a:chOff x="9" y="3909847"/>
            <a:chExt cx="8768017" cy="135583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" y="3909847"/>
              <a:ext cx="7977344" cy="1355835"/>
            </a:xfrm>
            <a:prstGeom prst="rect">
              <a:avLst/>
            </a:prstGeom>
            <a:solidFill>
              <a:srgbClr val="589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43" tIns="45670" rIns="91343" bIns="45670"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68059" y="4244613"/>
              <a:ext cx="8399967" cy="605193"/>
            </a:xfrm>
            <a:prstGeom prst="rect">
              <a:avLst/>
            </a:prstGeom>
          </p:spPr>
          <p:txBody>
            <a:bodyPr wrap="square" lIns="91343" tIns="45670" rIns="91343" bIns="4567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ru-RU" sz="3600" cap="all" dirty="0" smtClean="0">
                  <a:solidFill>
                    <a:schemeClr val="bg1"/>
                  </a:solidFill>
                </a:rPr>
                <a:t>Спасибо за внимание!</a:t>
              </a:r>
              <a:endParaRPr lang="ru-RU" sz="3600" cap="all" dirty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4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4671" y="302811"/>
            <a:ext cx="9624060" cy="87829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ИЗМЕНЕНИЯ В ЗАКОНОДАТЕЛЬСТВЕ ЗА ВРЕМЯ ДЕЙСТВИЯ</a:t>
            </a:r>
            <a:br>
              <a:rPr lang="ru-RU" dirty="0" smtClean="0"/>
            </a:br>
            <a:r>
              <a:rPr lang="ru-RU" dirty="0" smtClean="0"/>
              <a:t>ЛЕСНЫХ ПЛАНОВ СУБЪЕКТОВ РОССИЙСКОЙ ФЕДЕРАЦИИ</a:t>
            </a:r>
            <a:endParaRPr lang="ru-RU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8E5E-A8C9-4635-9BAB-134FAF959F8D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116937" y="1272279"/>
            <a:ext cx="5288971" cy="6268550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444500" indent="-266700">
              <a:lnSpc>
                <a:spcPts val="1500"/>
              </a:lnSpc>
              <a:spcBef>
                <a:spcPts val="200"/>
              </a:spcBef>
              <a:buClr>
                <a:srgbClr val="4A8267"/>
              </a:buClr>
              <a:buSzPct val="120000"/>
              <a:buFont typeface="Wingdings" pitchFamily="2" charset="2"/>
              <a:buChar char="§"/>
            </a:pPr>
            <a:r>
              <a:rPr lang="ru-RU" sz="2000" b="1" cap="all" dirty="0"/>
              <a:t>ФЕДЕРАЛЬНЫЕ </a:t>
            </a:r>
            <a:r>
              <a:rPr lang="ru-RU" sz="2000" b="1" cap="all" dirty="0" smtClean="0"/>
              <a:t>ЗАКОНЫ</a:t>
            </a:r>
          </a:p>
          <a:p>
            <a:pPr marL="723900" lvl="0" indent="-190500">
              <a:lnSpc>
                <a:spcPts val="1500"/>
              </a:lnSpc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 smtClean="0">
                <a:solidFill>
                  <a:prstClr val="black"/>
                </a:solidFill>
              </a:rPr>
              <a:t>Закон о стратегическом планировании </a:t>
            </a:r>
            <a:endParaRPr lang="ru-RU" sz="1600" b="1" cap="all" dirty="0">
              <a:solidFill>
                <a:prstClr val="black"/>
              </a:solidFill>
            </a:endParaRPr>
          </a:p>
          <a:p>
            <a:pPr marL="444500" indent="-266700">
              <a:lnSpc>
                <a:spcPts val="1500"/>
              </a:lnSpc>
              <a:spcBef>
                <a:spcPts val="200"/>
              </a:spcBef>
              <a:buClr>
                <a:srgbClr val="4A8267"/>
              </a:buClr>
              <a:buSzPct val="120000"/>
              <a:buFont typeface="Wingdings" pitchFamily="2" charset="2"/>
              <a:buChar char="§"/>
            </a:pPr>
            <a:endParaRPr lang="ru-RU" sz="2000" b="1" cap="all" dirty="0"/>
          </a:p>
          <a:p>
            <a:pPr marL="444500" indent="-266700">
              <a:lnSpc>
                <a:spcPts val="1500"/>
              </a:lnSpc>
              <a:spcBef>
                <a:spcPts val="200"/>
              </a:spcBef>
              <a:buClr>
                <a:srgbClr val="4A8267"/>
              </a:buClr>
              <a:buSzPct val="120000"/>
              <a:buFont typeface="Wingdings" pitchFamily="2" charset="2"/>
              <a:buChar char="§"/>
            </a:pPr>
            <a:r>
              <a:rPr lang="ru-RU" sz="2000" b="1" cap="all" dirty="0" smtClean="0"/>
              <a:t>ПЕРЕСМОТРЕНЫ </a:t>
            </a:r>
          </a:p>
          <a:p>
            <a:pPr marL="723900" indent="-190500">
              <a:lnSpc>
                <a:spcPts val="1500"/>
              </a:lnSpc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 smtClean="0"/>
              <a:t>ЗАКОН </a:t>
            </a:r>
            <a:r>
              <a:rPr lang="ru-RU" sz="1600" b="1" cap="all" dirty="0"/>
              <a:t>ОБ ОХРАНЕ ОКРУЖАЮЩЕЙ </a:t>
            </a:r>
            <a:r>
              <a:rPr lang="ru-RU" sz="1600" b="1" cap="all" dirty="0" smtClean="0"/>
              <a:t>СРЕДЫ;</a:t>
            </a:r>
          </a:p>
          <a:p>
            <a:pPr marL="723900" indent="-190500">
              <a:lnSpc>
                <a:spcPts val="1500"/>
              </a:lnSpc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 smtClean="0"/>
              <a:t>ЗЕМЕЛЬНЫЙ КОДЕКС</a:t>
            </a:r>
          </a:p>
          <a:p>
            <a:pPr marL="723900" indent="-190500">
              <a:lnSpc>
                <a:spcPts val="1500"/>
              </a:lnSpc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ru-RU" sz="1200" b="1" cap="all" dirty="0" smtClean="0"/>
          </a:p>
          <a:p>
            <a:pPr marL="450850" indent="-268288">
              <a:spcBef>
                <a:spcPts val="200"/>
              </a:spcBef>
              <a:buClr>
                <a:srgbClr val="4A8267"/>
              </a:buClr>
              <a:buSzPct val="120000"/>
              <a:buFont typeface="Wingdings" pitchFamily="2" charset="2"/>
              <a:buChar char="§"/>
            </a:pPr>
            <a:r>
              <a:rPr lang="ru-RU" sz="2000" b="1" cap="all" dirty="0" smtClean="0"/>
              <a:t>ИЗМЕНЕНИЯ </a:t>
            </a:r>
            <a:r>
              <a:rPr lang="ru-RU" sz="2000" b="1" cap="all" dirty="0"/>
              <a:t>В ЛЕСНОМ КОДЕКСЕ </a:t>
            </a:r>
            <a:r>
              <a:rPr lang="ru-RU" sz="2000" b="1" cap="all" dirty="0" smtClean="0"/>
              <a:t>:</a:t>
            </a:r>
            <a:endParaRPr lang="ru-RU" sz="2000" b="1" cap="all" dirty="0"/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/>
              <a:t>ИЗЛОЖЕНО В НОВОЙ РЕДАКЦИИ 13 СТАТЕЙ (СТ.49; СТ.51; СТ.66; СТ.68 И Т.Д.), ГЛАВА 3 </a:t>
            </a:r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/>
              <a:t>ИСКЛЮЧЕНО 3 СТАТЬИ (СТ.52; СТ.58; СТ.59.).</a:t>
            </a:r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/>
              <a:t>ДОПОЛНЕНО ГЛАВАМИ 2.4; 3.2; СТАТЬЕЙ 69.2; 73.1; </a:t>
            </a:r>
            <a:r>
              <a:rPr lang="ru-RU" sz="1600" b="1" cap="all" dirty="0" smtClean="0"/>
              <a:t>98.1</a:t>
            </a:r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 smtClean="0"/>
              <a:t>Учет древесины и сделок с ней </a:t>
            </a:r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 smtClean="0"/>
              <a:t>малый средний бизнес</a:t>
            </a:r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 smtClean="0"/>
              <a:t>Дальневосточный гектар</a:t>
            </a:r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 smtClean="0"/>
              <a:t>…</a:t>
            </a:r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 smtClean="0"/>
              <a:t>ПРАВИЛА </a:t>
            </a:r>
            <a:r>
              <a:rPr lang="ru-RU" sz="1600" b="1" cap="all" dirty="0"/>
              <a:t>ЗАГОТОВКИ ДРЕВЕСИНЫ</a:t>
            </a:r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/>
              <a:t>ПРАВИЛА ЛЕСОВОССТАНОВЛЕНИЯ</a:t>
            </a:r>
          </a:p>
          <a:p>
            <a:pPr marL="723900" indent="-190500"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sz="1600" b="1" cap="all" dirty="0"/>
              <a:t>ТИПОВОЙ ДОГОВОР </a:t>
            </a:r>
            <a:r>
              <a:rPr lang="ru-RU" sz="1600" b="1" cap="all" dirty="0" smtClean="0"/>
              <a:t>АРЕНДЫ и купли продажи</a:t>
            </a:r>
            <a:endParaRPr lang="ru-RU" sz="1600" b="1" cap="all" dirty="0"/>
          </a:p>
          <a:p>
            <a:pPr marL="723900" indent="-190500">
              <a:lnSpc>
                <a:spcPts val="1500"/>
              </a:lnSpc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ru-RU" sz="1600" b="1" cap="all" dirty="0" smtClean="0"/>
          </a:p>
          <a:p>
            <a:pPr marL="723900" indent="-190500">
              <a:lnSpc>
                <a:spcPts val="1500"/>
              </a:lnSpc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ru-RU" sz="1400" b="1" cap="all" dirty="0"/>
          </a:p>
          <a:p>
            <a:pPr marL="723900" indent="-190500">
              <a:lnSpc>
                <a:spcPts val="1500"/>
              </a:lnSpc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ru-RU" sz="1400" b="1" cap="all" dirty="0"/>
          </a:p>
          <a:p>
            <a:pPr marL="723900" indent="-190500">
              <a:lnSpc>
                <a:spcPts val="1500"/>
              </a:lnSpc>
              <a:spcBef>
                <a:spcPts val="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ru-RU" sz="1400" b="1" cap="all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345" y="1271926"/>
            <a:ext cx="4854790" cy="1204087"/>
          </a:xfrm>
          <a:prstGeom prst="rect">
            <a:avLst/>
          </a:prstGeom>
        </p:spPr>
        <p:txBody>
          <a:bodyPr wrap="square" lIns="104306" tIns="52153" rIns="0" bIns="52153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СТАТЬЯ 85 ЛК РФ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rgbClr val="345A48"/>
                </a:solidFill>
              </a:rPr>
              <a:t>ПЛАНИРОВАНИЕ В ОБЛАСТИ ИСПОЛЬЗОВАНИЯ, ОХРАНЫ, ЗАЩИТЫ, ВОСПРОИЗВОДСТВА ЛЕСОВ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ru-RU" sz="1600" b="1" cap="all" dirty="0" smtClean="0">
                <a:solidFill>
                  <a:schemeClr val="accent2">
                    <a:lumMod val="50000"/>
                  </a:schemeClr>
                </a:solidFill>
              </a:rPr>
              <a:t>Лесной план субъекта РФ является документом лесного планирования</a:t>
            </a:r>
            <a:endParaRPr lang="ru-RU" sz="16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345" y="2594520"/>
            <a:ext cx="5139797" cy="3547293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СТАТЬЯ 86 ЛК РФ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cap="all" dirty="0" smtClean="0">
                <a:solidFill>
                  <a:schemeClr val="accent2">
                    <a:lumMod val="50000"/>
                  </a:schemeClr>
                </a:solidFill>
              </a:rPr>
              <a:t>Лесной план субъекта российской федерации:</a:t>
            </a:r>
          </a:p>
          <a:p>
            <a:pPr marL="450850" indent="-268288">
              <a:lnSpc>
                <a:spcPct val="95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sz="1200" b="1" cap="all" dirty="0" smtClean="0"/>
              <a:t>В </a:t>
            </a:r>
            <a:r>
              <a:rPr lang="ru-RU" sz="1200" b="1" cap="all" dirty="0"/>
              <a:t>лесном плане субъекта РФ определяются цели и задачи лесного планирования, а также мероприятия по осуществлению планируемого освоения лесов и зоны такого освоения</a:t>
            </a:r>
          </a:p>
          <a:p>
            <a:pPr marL="450850" indent="-268288">
              <a:lnSpc>
                <a:spcPct val="95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sz="1200" b="1" cap="all" dirty="0"/>
              <a:t>К лесному плану субъекта Российской Федерации прилагаются карты с обозначением границ лесничеств, лесопарков, а также зон их планируемого освоения</a:t>
            </a:r>
          </a:p>
          <a:p>
            <a:pPr marL="450850" indent="-268288">
              <a:lnSpc>
                <a:spcPct val="95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sz="1200" b="1" cap="all" dirty="0"/>
              <a:t>Лесной план субъекта РФ утверждается высшим должностным лицом субъекта РФ (руководителем высшего исполнительного органа государственной власти субъекта РФ)</a:t>
            </a:r>
          </a:p>
          <a:p>
            <a:pPr marL="450850" indent="-268288">
              <a:lnSpc>
                <a:spcPct val="95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sz="1200" b="1" cap="all" dirty="0"/>
              <a:t>Типовая форма и состав лесного плана субъекта РФ, порядок его подготовки устанавливаются уполномоченным федеральным органом исполнительной власти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656" y="6563466"/>
            <a:ext cx="9904021" cy="6428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2153" rIns="0" bIns="52153" rtlCol="0" anchor="ctr"/>
          <a:lstStyle/>
          <a:p>
            <a:pPr algn="ctr"/>
            <a:r>
              <a:rPr lang="ru-RU" sz="1800" b="1" cap="all" dirty="0" smtClean="0">
                <a:solidFill>
                  <a:schemeClr val="accent2">
                    <a:lumMod val="50000"/>
                  </a:schemeClr>
                </a:solidFill>
              </a:rPr>
              <a:t>246 проекта внесения изменений в лесной план было представлено на согласование </a:t>
            </a:r>
          </a:p>
          <a:p>
            <a:pPr algn="ctr"/>
            <a:r>
              <a:rPr lang="ru-RU" sz="1600" b="1" dirty="0" smtClean="0">
                <a:solidFill>
                  <a:srgbClr val="345A48"/>
                </a:solidFill>
              </a:rPr>
              <a:t>СОГЛАСОВАНО 60% ПРОЕКТОВ . СУБЪЕКТЫ РФ ИНИЦИИРОВАЛИ В СРЕДНЕМ ИЗМЕНЕНИЕ КАЖДЫЕ ТРИ ГОДА. </a:t>
            </a:r>
          </a:p>
        </p:txBody>
      </p:sp>
    </p:spTree>
    <p:extLst>
      <p:ext uri="{BB962C8B-B14F-4D97-AF65-F5344CB8AC3E}">
        <p14:creationId xmlns:p14="http://schemas.microsoft.com/office/powerpoint/2010/main" val="3844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4671" y="302810"/>
            <a:ext cx="9624060" cy="868765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ИЗМЕНЕНИЯ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D1DAF-79B8-4831-92ED-8F8504966591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0501" y="1296285"/>
            <a:ext cx="10253138" cy="62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450850" marR="0" lvl="0" indent="-268288" fontAlgn="base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  <a:tabLst/>
              <a:defRPr sz="1900" cap="all"/>
            </a:lvl1pPr>
          </a:lstStyle>
          <a:p>
            <a:r>
              <a:rPr lang="ru-RU" sz="2000" b="1" dirty="0" smtClean="0">
                <a:ea typeface="+mj-ea"/>
                <a:cs typeface="+mj-cs"/>
              </a:rPr>
              <a:t>Цели и задачи  лесного плана</a:t>
            </a:r>
          </a:p>
          <a:p>
            <a:r>
              <a:rPr lang="ru-RU" sz="2000" b="1" dirty="0" smtClean="0">
                <a:ea typeface="+mj-ea"/>
                <a:cs typeface="+mj-cs"/>
              </a:rPr>
              <a:t>Ограничение объема текстовой части</a:t>
            </a:r>
          </a:p>
          <a:p>
            <a:r>
              <a:rPr lang="ru-RU" sz="2000" b="1" dirty="0" smtClean="0">
                <a:ea typeface="+mj-ea"/>
                <a:cs typeface="+mj-cs"/>
              </a:rPr>
              <a:t>ОРИЕНТАЦИЯ на рынки и использование данных информационных систем</a:t>
            </a:r>
          </a:p>
          <a:p>
            <a:r>
              <a:rPr lang="ru-RU" sz="2000" b="1" dirty="0" smtClean="0">
                <a:ea typeface="+mj-ea"/>
                <a:cs typeface="+mj-cs"/>
              </a:rPr>
              <a:t>Учет экологических и климатообразующих функций лесов</a:t>
            </a:r>
          </a:p>
          <a:p>
            <a:r>
              <a:rPr lang="ru-RU" sz="2000" b="1" dirty="0" smtClean="0">
                <a:ea typeface="+mj-ea"/>
                <a:cs typeface="+mj-cs"/>
              </a:rPr>
              <a:t>Влияние плана на структуру управления, организацию использования и ОЗВЛ</a:t>
            </a:r>
          </a:p>
          <a:p>
            <a:r>
              <a:rPr lang="ru-RU" sz="2000" b="1" dirty="0" smtClean="0">
                <a:ea typeface="+mj-ea"/>
                <a:cs typeface="+mj-cs"/>
              </a:rPr>
              <a:t>ДЛЯ </a:t>
            </a:r>
            <a:r>
              <a:rPr lang="ru-RU" sz="2000" b="1" dirty="0">
                <a:ea typeface="+mj-ea"/>
                <a:cs typeface="+mj-cs"/>
              </a:rPr>
              <a:t>РЕГИОНОВ, ГДЕ ЛЕСИСТОСТЬ НИЖЕ 20% ЛЕСНОЙ ПЛАН ДОЛЖЕН СОДЕРЖАТЬ МЕРОПРИЯТИЯ ПО ЛЕСОРАЗВЕДЕНИЮ с целью повышения ЛЕСИСТОСТИ ;</a:t>
            </a:r>
          </a:p>
          <a:p>
            <a:r>
              <a:rPr lang="ru-RU" sz="2000" b="1" dirty="0">
                <a:ea typeface="+mj-ea"/>
                <a:cs typeface="+mj-cs"/>
              </a:rPr>
              <a:t>Лесной  ПЛАН ПОСЛЕ УТВЕРЖДЕНИЯ Размещается НА ОФИЦИАЛЬНОМ САЙТЕ субъекта Российской Федерации;</a:t>
            </a:r>
          </a:p>
          <a:p>
            <a:r>
              <a:rPr lang="ru-RU" sz="2000" b="1" dirty="0" smtClean="0">
                <a:ea typeface="+mj-ea"/>
                <a:cs typeface="+mj-cs"/>
              </a:rPr>
              <a:t>При </a:t>
            </a:r>
            <a:r>
              <a:rPr lang="ru-RU" sz="2000" b="1" dirty="0">
                <a:ea typeface="+mj-ea"/>
                <a:cs typeface="+mj-cs"/>
              </a:rPr>
              <a:t>внесении изменений обязательно уточняются плановые показатели и целевые прогнозные показатели  на текущий год и следующие три года действия лесного плана;</a:t>
            </a:r>
          </a:p>
          <a:p>
            <a:endParaRPr lang="ru-RU" sz="2000" b="1" dirty="0" smtClean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18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029198" y="1277977"/>
            <a:ext cx="5561463" cy="31772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0461" y="1287502"/>
            <a:ext cx="4568574" cy="317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302811"/>
            <a:ext cx="9277350" cy="8909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cap="all" dirty="0" smtClean="0"/>
              <a:t>СТРУКТУРА Лесного плана</a:t>
            </a:r>
            <a:endParaRPr lang="ru-RU" sz="2000" b="1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869488" y="7143750"/>
            <a:ext cx="633412" cy="401638"/>
          </a:xfrm>
        </p:spPr>
        <p:txBody>
          <a:bodyPr/>
          <a:lstStyle/>
          <a:p>
            <a:pPr>
              <a:defRPr/>
            </a:pPr>
            <a:fld id="{975E8E5E-A8C9-4635-9BAB-134FAF959F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28" name="Скругленный прямоугольник 23"/>
          <p:cNvSpPr>
            <a:spLocks/>
          </p:cNvSpPr>
          <p:nvPr/>
        </p:nvSpPr>
        <p:spPr bwMode="auto">
          <a:xfrm>
            <a:off x="-10408389" y="5976682"/>
            <a:ext cx="2418734" cy="679513"/>
          </a:xfrm>
          <a:prstGeom prst="roundRect">
            <a:avLst>
              <a:gd name="adj" fmla="val 16667"/>
            </a:avLst>
          </a:prstGeom>
          <a:solidFill>
            <a:srgbClr val="589A7B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043056"/>
            <a:r>
              <a:rPr lang="ru-RU" sz="1600" b="1" dirty="0" smtClean="0">
                <a:solidFill>
                  <a:schemeClr val="bg1"/>
                </a:solidFill>
              </a:rPr>
              <a:t>СТРАТЕГИЯ РАЗВИТИЯ ЛЕСНОГО КОМПЛЕКСА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-10680962" y="1525004"/>
            <a:ext cx="0" cy="2352480"/>
          </a:xfrm>
          <a:prstGeom prst="line">
            <a:avLst/>
          </a:prstGeom>
          <a:ln w="12700">
            <a:solidFill>
              <a:srgbClr val="589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0655562" y="2189388"/>
            <a:ext cx="89891" cy="731612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1" name="Прямоугольник 20"/>
          <p:cNvSpPr/>
          <p:nvPr/>
        </p:nvSpPr>
        <p:spPr>
          <a:xfrm>
            <a:off x="-10655562" y="3205388"/>
            <a:ext cx="89891" cy="684796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8" name="Прямоугольник 17"/>
          <p:cNvSpPr/>
          <p:nvPr/>
        </p:nvSpPr>
        <p:spPr>
          <a:xfrm>
            <a:off x="210461" y="1277977"/>
            <a:ext cx="4568574" cy="593814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29199" y="1271374"/>
            <a:ext cx="5561463" cy="5944748"/>
          </a:xfrm>
          <a:prstGeom prst="rect">
            <a:avLst/>
          </a:prstGeom>
          <a:noFill/>
          <a:ln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72283" y="1684411"/>
            <a:ext cx="5253614" cy="607188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СВЕДЕНИЯ О СУБЪЕКТЕ РОССИЙСКОЙ ФЕДЕРАЦИИ, ИНФОРМАЦИОННОЙ И МЕТОДИЧЕСКОЙ ОСНОВАХ РАЗРАБОТКИ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72283" y="2342136"/>
            <a:ext cx="5252826" cy="857717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ОЦЕНКА ОРГАНИЗАЦИИ ИСПОЛЬЗОВАНИЯ ЛЕСОВ, ВЫПОЛНЕНИЯ МЕРОПРИЯТИЙ ПО ОХРАНЕ, ЗАЩИТЕ, ВОСПРОИЗВОДСТВУ ЛЕСОВ И ИЗМЕНЕНИЯ ХАРАКТЕРИСТИК ЛЕСОВ ЗА ПЕРИОД ДЕЙСТВИЯ ПРЕДЫДУЩЕГО ЛЕСНОГО ПАЛАНА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81881" y="3283792"/>
            <a:ext cx="5253614" cy="819697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ОЦЕНКА ЛЕСНЫХ РЕСУРСОВ И СРЕДООБРАЗУЮЩИХ, ВОДООХРАННЫХ, ЗАЩИТНЫХ, САНИТАРНО-ГИГИЕНИЧЕСКИХ, ОЗДОРОВИТЕЛЬНЫХ И ИНЫХ ПОЛЕЗНЫХ ФУНКЦИЙ ЛЕСОВ, РЫНКОВ ЛЕСОПРОДУКЦИИ И ПЕРСПЕКТИВ ОСВОЕНИЯ ЛЕСОВ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72283" y="4882197"/>
            <a:ext cx="5253614" cy="508304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ОРГАНИЗАЦИЯ </a:t>
            </a:r>
            <a:r>
              <a:rPr lang="ru-RU" sz="1200" b="1" dirty="0" smtClean="0">
                <a:solidFill>
                  <a:schemeClr val="tx1"/>
                </a:solidFill>
              </a:rPr>
              <a:t>РЕГИОНАЛЬНОЙ СИСТЕМЫ ВЕДЕНИЯ ЛЕСНОГО ХОЗЯЙСТВА, РЕСУРСНОЕ И КАДРОВОЕ ОБЕСПЕЧЕНИЕ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81881" y="4184892"/>
            <a:ext cx="5244016" cy="615902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ЦЕЛИ И ЗАДАЧИ ЛЕСНОГО ПЛАНА, ВЫПОЛНЕНИЯ МЕРОПРИЯТИЙ И ПЛАНОВЫЕ ПОКАЗАТЕЛИ НА ПЕРИОД РЕАЛИЗАЦИИ ЛЕСНОГО ПЛАНА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81881" y="5471084"/>
            <a:ext cx="5253614" cy="507918"/>
          </a:xfrm>
          <a:prstGeom prst="rect">
            <a:avLst/>
          </a:prstGeom>
          <a:solidFill>
            <a:srgbClr val="8CBEA6"/>
          </a:solidFill>
          <a:ln w="12700">
            <a:solidFill>
              <a:srgbClr val="589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ОЦЕНКА ЭКОНОМИЧЕСКОЙ ЭФФЕКТИВНОСТИ И ОЖИДАЕМЫЕ РЕЗУЛЬТАТЫ РЕАЛИЗАЦИИ МЕРОПРИЯТИЙ ЛЕСНОГО ПЛАНА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6814" y="2029828"/>
            <a:ext cx="4235186" cy="3745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ru-RU" sz="1200" b="1" dirty="0" smtClean="0">
                <a:solidFill>
                  <a:schemeClr val="tx1"/>
                </a:solidFill>
              </a:rPr>
              <a:t>ХАРАКТЕРИСТИКА ЛЕСОВ и ИХ ИСПОЛЬЗОВАНИЯ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815" y="3111000"/>
            <a:ext cx="4235186" cy="7130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ru-RU" sz="1200" b="1" dirty="0" smtClean="0">
                <a:solidFill>
                  <a:schemeClr val="tx1"/>
                </a:solidFill>
              </a:rPr>
              <a:t>ОЦЕНКА ЭКОНОМИЧЕСКОЙ ЭФФЕКТИВНОСТИ РЕАЛИЗАЦИИ МЕРОПРИЯТИЙ ПО ОСУЩЕСТВЛЕНИЮ ПЛАНИРУЕМОГО ОСВОЕНИЯ ЛЕСОВ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4671" y="1262126"/>
            <a:ext cx="388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ПРИКАЗ РОСЛЕСХОЗА ОТ 4.10.2011 № 423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87646" y="1257150"/>
            <a:ext cx="4728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ПРИКАЗ МИНПРИРОДЫ ОТ 20.12.2017 №  692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6814" y="2501498"/>
            <a:ext cx="4235187" cy="4873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ru-RU" sz="1200" b="1" dirty="0" smtClean="0">
                <a:solidFill>
                  <a:schemeClr val="tx1"/>
                </a:solidFill>
              </a:rPr>
              <a:t>ОСНОВНЫЕ НАПРАВЛЕНИЯ ИСПОЛЬЗОВАНИЯ, ОХРАНЫ, ЗАЩИТЫ И ВОСПРОИЗВОДСТВА ЛЕСОВ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5277" y="4145220"/>
            <a:ext cx="4267911" cy="27603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ru-RU" sz="1400" b="1" i="1" dirty="0" smtClean="0">
                <a:solidFill>
                  <a:schemeClr val="tx1"/>
                </a:solidFill>
              </a:rPr>
              <a:t>23</a:t>
            </a:r>
            <a:r>
              <a:rPr lang="ru-RU" sz="1400" i="1" dirty="0" smtClean="0">
                <a:solidFill>
                  <a:schemeClr val="tx1"/>
                </a:solidFill>
              </a:rPr>
              <a:t> ТАБЛИЦЫ В ПРИЛОЖЕНИИ </a:t>
            </a:r>
          </a:p>
          <a:p>
            <a:pPr>
              <a:lnSpc>
                <a:spcPts val="1700"/>
              </a:lnSpc>
            </a:pPr>
            <a:r>
              <a:rPr lang="ru-RU" sz="1400" b="1" i="1" dirty="0" smtClean="0">
                <a:solidFill>
                  <a:schemeClr val="tx1"/>
                </a:solidFill>
              </a:rPr>
              <a:t>19</a:t>
            </a:r>
            <a:r>
              <a:rPr lang="ru-RU" sz="1400" i="1" dirty="0" smtClean="0">
                <a:solidFill>
                  <a:schemeClr val="tx1"/>
                </a:solidFill>
              </a:rPr>
              <a:t> ТАБЛИЦ ПО  ЛЕСНИЧЕСТВАМ </a:t>
            </a:r>
          </a:p>
          <a:p>
            <a:pPr>
              <a:lnSpc>
                <a:spcPts val="1700"/>
              </a:lnSpc>
            </a:pPr>
            <a:endParaRPr lang="ru-RU" sz="1400" b="1" i="1" dirty="0" smtClean="0">
              <a:solidFill>
                <a:schemeClr val="tx1"/>
              </a:solidFill>
            </a:endParaRPr>
          </a:p>
          <a:p>
            <a:pPr>
              <a:lnSpc>
                <a:spcPts val="1700"/>
              </a:lnSpc>
            </a:pPr>
            <a:r>
              <a:rPr lang="ru-RU" sz="1400" b="1" i="1" dirty="0" smtClean="0">
                <a:solidFill>
                  <a:schemeClr val="tx1"/>
                </a:solidFill>
              </a:rPr>
              <a:t> КАРТЫ-СХЕМЫ: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1400" i="1" dirty="0" smtClean="0">
                <a:solidFill>
                  <a:schemeClr val="tx1"/>
                </a:solidFill>
              </a:rPr>
              <a:t>АДМИНИСТРАТИВНОГО ДЕЛЕНИЯ С УКАЗАНИЕМ ЛЕСНИЧЕСТВ И ЛЕСОПАРКОВ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1400" i="1" dirty="0" smtClean="0">
                <a:solidFill>
                  <a:schemeClr val="tx1"/>
                </a:solidFill>
              </a:rPr>
              <a:t>РАСПРЕДЕЛЕНИЯ ЛЕСОВ ПО ЦЕЛЕВОМУ НАЗНАЧЕНИЮ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1400" i="1" dirty="0" smtClean="0">
                <a:solidFill>
                  <a:schemeClr val="tx1"/>
                </a:solidFill>
              </a:rPr>
              <a:t>ЗОН ПЛАНИРУЕМОГО ОСВОЕНИЯ ЛЕСОВ ПО ВИДАМ ИХ ИСПОЛЬЗОВАНИЯ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ru-RU" sz="1400" i="1" dirty="0" smtClean="0">
              <a:solidFill>
                <a:schemeClr val="tx1"/>
              </a:solidFill>
            </a:endParaRPr>
          </a:p>
          <a:p>
            <a:pPr algn="ctr">
              <a:lnSpc>
                <a:spcPts val="1700"/>
              </a:lnSpc>
            </a:pPr>
            <a:r>
              <a:rPr lang="ru-RU" sz="1400" i="1" dirty="0" smtClean="0">
                <a:solidFill>
                  <a:schemeClr val="tx1"/>
                </a:solidFill>
              </a:rPr>
              <a:t>МАСШТАБ КАРТ-СХЕМ - ОТ 1:100000  </a:t>
            </a:r>
            <a:r>
              <a:rPr lang="ru-RU" sz="1400" b="1" i="1" dirty="0" smtClean="0">
                <a:solidFill>
                  <a:schemeClr val="tx1"/>
                </a:solidFill>
              </a:rPr>
              <a:t>ДО 1:1000000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814" y="1653157"/>
            <a:ext cx="838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ГЛАВЫ 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280048" y="6067425"/>
            <a:ext cx="5090122" cy="11244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ru-RU" sz="1400" b="1" i="1" dirty="0" smtClean="0">
                <a:solidFill>
                  <a:schemeClr val="tx1"/>
                </a:solidFill>
              </a:rPr>
              <a:t>35</a:t>
            </a:r>
            <a:r>
              <a:rPr lang="ru-RU" sz="1400" i="1" dirty="0" smtClean="0">
                <a:solidFill>
                  <a:schemeClr val="tx1"/>
                </a:solidFill>
              </a:rPr>
              <a:t> ТАБЛИЦ В ПРИЛОЖЕНИИ </a:t>
            </a:r>
          </a:p>
          <a:p>
            <a:pPr>
              <a:lnSpc>
                <a:spcPts val="1700"/>
              </a:lnSpc>
            </a:pPr>
            <a:r>
              <a:rPr lang="ru-RU" sz="1400" b="1" i="1" dirty="0" smtClean="0">
                <a:solidFill>
                  <a:schemeClr val="tx1"/>
                </a:solidFill>
              </a:rPr>
              <a:t>5 ТАБЛИЦ ПО  ЛЕСНИЧЕСТВАМ </a:t>
            </a:r>
          </a:p>
          <a:p>
            <a:pPr>
              <a:lnSpc>
                <a:spcPts val="1700"/>
              </a:lnSpc>
            </a:pPr>
            <a:endParaRPr lang="ru-RU" sz="1400" b="1" i="1" dirty="0" smtClean="0">
              <a:solidFill>
                <a:schemeClr val="tx1"/>
              </a:solidFill>
            </a:endParaRPr>
          </a:p>
          <a:p>
            <a:pPr>
              <a:lnSpc>
                <a:spcPts val="1700"/>
              </a:lnSpc>
            </a:pPr>
            <a:r>
              <a:rPr lang="ru-RU" sz="1400" b="1" i="1" dirty="0" smtClean="0">
                <a:solidFill>
                  <a:schemeClr val="tx1"/>
                </a:solidFill>
              </a:rPr>
              <a:t>6 ОБЯЗАТЕЛЬНЫХ  КАРТ-СХЕМ </a:t>
            </a:r>
          </a:p>
          <a:p>
            <a:pPr algn="ctr">
              <a:lnSpc>
                <a:spcPts val="1700"/>
              </a:lnSpc>
            </a:pPr>
            <a:r>
              <a:rPr lang="ru-RU" sz="1400" i="1" dirty="0" smtClean="0">
                <a:solidFill>
                  <a:schemeClr val="tx1"/>
                </a:solidFill>
              </a:rPr>
              <a:t>МАСШТАБ КАРТ-СХЕМ - ОТ 1:100000  ДО 1:500000</a:t>
            </a:r>
            <a:endParaRPr lang="ru-RU" sz="1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516"/>
            <a:ext cx="10693400" cy="361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D1DAF-79B8-4831-92ED-8F850496659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61913"/>
            <a:ext cx="9305925" cy="5461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b="1" cap="all" dirty="0"/>
              <a:t>I </a:t>
            </a:r>
            <a:r>
              <a:rPr lang="ru-RU" sz="2000" b="1" cap="all" dirty="0"/>
              <a:t>. СВЕДЕНИЯ О СУБЪЕКТЕ РОССИЙСКОЙ ФЕДЕРАЦИИ, об ИНФОРМАЦИОННОЙ </a:t>
            </a:r>
            <a:r>
              <a:rPr lang="en-US" sz="2000" b="1" cap="all" dirty="0"/>
              <a:t/>
            </a:r>
            <a:br>
              <a:rPr lang="en-US" sz="2000" b="1" cap="all" dirty="0"/>
            </a:br>
            <a:r>
              <a:rPr lang="ru-RU" sz="2000" b="1" cap="all" dirty="0"/>
              <a:t>И МЕТОДИЧЕСКОЙ ОСНОВАХ РАЗРАБОТКИ ЛЕСНОГО ПЛАНА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80657" y="6537614"/>
            <a:ext cx="6953062" cy="298753"/>
            <a:chOff x="280657" y="6428978"/>
            <a:chExt cx="6953062" cy="29875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0657" y="6428978"/>
              <a:ext cx="6953062" cy="298753"/>
              <a:chOff x="280657" y="6573826"/>
              <a:chExt cx="6953062" cy="298753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80657" y="6573826"/>
                <a:ext cx="6953062" cy="298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46035" y="6681051"/>
                <a:ext cx="142875" cy="1063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4050" y="6595580"/>
                <a:ext cx="29146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 smtClean="0"/>
                  <a:t>ПРЕДУСМОТРЕНО РАНЕЕ </a:t>
                </a:r>
                <a:endParaRPr lang="ru-RU" sz="1200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795482" y="6674701"/>
                <a:ext cx="142875" cy="11441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05019" y="6582879"/>
                <a:ext cx="32657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/>
                  <a:t>МАТЕРИАЛЫ </a:t>
                </a:r>
                <a:r>
                  <a:rPr lang="ru-RU" sz="1200" dirty="0" smtClean="0"/>
                  <a:t>ВЫНЕСЕННЫЕ </a:t>
                </a:r>
                <a:r>
                  <a:rPr lang="ru-RU" sz="1200" dirty="0"/>
                  <a:t>В ПРИЛОЖЕНИЕ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161681" y="6659297"/>
                <a:ext cx="142875" cy="10636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269696" y="6428978"/>
              <a:ext cx="964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Tx/>
                <a:buChar char="-"/>
              </a:pPr>
              <a:r>
                <a:rPr lang="en-US" sz="1200" dirty="0" smtClean="0"/>
                <a:t> </a:t>
              </a:r>
              <a:r>
                <a:rPr lang="ru-RU" sz="1200" dirty="0" smtClean="0"/>
                <a:t>НОВОЕ</a:t>
              </a:r>
              <a:endParaRPr lang="ru-RU" sz="1200" dirty="0"/>
            </a:p>
          </p:txBody>
        </p:sp>
      </p:grpSp>
      <p:graphicFrame>
        <p:nvGraphicFramePr>
          <p:cNvPr id="1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393031"/>
              </p:ext>
            </p:extLst>
          </p:nvPr>
        </p:nvGraphicFramePr>
        <p:xfrm>
          <a:off x="283699" y="1222119"/>
          <a:ext cx="10092965" cy="520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2965"/>
              </a:tblGrid>
              <a:tr h="5200648">
                <a:tc>
                  <a:txBody>
                    <a:bodyPr/>
                    <a:lstStyle/>
                    <a:p>
                      <a:pPr marL="0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1.1. площадь,  административно-территориальное деление </a:t>
                      </a:r>
                      <a:r>
                        <a:rPr lang="ru-RU" sz="16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(КАРТА-СХЕМА 1)</a:t>
                      </a:r>
                    </a:p>
                    <a:p>
                      <a:pPr marL="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1.2. природно-климатические ОСОБЕННОСТИ  </a:t>
                      </a:r>
                    </a:p>
                    <a:p>
                      <a:pPr marL="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1.3. социально-экономические особенности</a:t>
                      </a:r>
                    </a:p>
                    <a:p>
                      <a:pPr marL="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b="1" kern="1200" cap="all" baseline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1.4. Сведения о распределении площади лесов на землях </a:t>
                      </a:r>
                      <a:r>
                        <a:rPr lang="ru-RU" sz="1600" b="1" kern="1200" cap="all" baseline="0" noProof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лесфонда</a:t>
                      </a:r>
                      <a:r>
                        <a:rPr lang="ru-RU" sz="1600" b="1" kern="1200" cap="all" baseline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по отношению к показателям предыдущего лесного плана субъекта Российской Федерации</a:t>
                      </a:r>
                    </a:p>
                    <a:p>
                      <a:pPr marL="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b="1" kern="1200" cap="all" baseline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1.5. Сведения об источниках исходных данных, используемых при разработке лесного плана </a:t>
                      </a:r>
                      <a:r>
                        <a:rPr lang="ru-RU" sz="1600" b="1" kern="1200" cap="all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(Таблица 2)</a:t>
                      </a:r>
                      <a:r>
                        <a:rPr lang="en-US" sz="1600" b="1" kern="1200" cap="all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kern="1200" cap="all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1.6. Лесорастительное  районирование. </a:t>
                      </a:r>
                      <a:r>
                        <a:rPr lang="ru-RU" sz="16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(КАРТА-СХЕМА 1, </a:t>
                      </a:r>
                      <a:r>
                        <a:rPr lang="ru-RU" sz="1600" b="1" kern="1200" cap="all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Таблица 3</a:t>
                      </a:r>
                      <a:r>
                        <a:rPr lang="ru-RU" sz="16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1.7. Информация о динамике распределения площади и состава лесов по целевому назначению и категориям защитных лесов, включая сведения об изменении категории 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защитности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лесов за период действия предыдущего лесного плана </a:t>
                      </a:r>
                      <a:r>
                        <a:rPr kumimoji="0" lang="ru-RU" sz="16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4). </a:t>
                      </a:r>
                    </a:p>
                    <a:p>
                      <a:pPr marL="0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1.8. Сведения о лесах, расположенных на особо охраняемых природных территориях  </a:t>
                      </a:r>
                      <a:r>
                        <a:rPr kumimoji="0" lang="ru-RU" sz="16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5)</a:t>
                      </a:r>
                      <a:r>
                        <a:rPr kumimoji="0" lang="en-US" sz="16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kern="1200" cap="all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1.9. методологические и методические особенности разработки </a:t>
                      </a:r>
                      <a:r>
                        <a:rPr kumimoji="0" lang="ru-RU" sz="16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6)</a:t>
                      </a:r>
                    </a:p>
                  </a:txBody>
                  <a:tcPr marL="106934" marR="106934" marT="50408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0975" y="1442136"/>
            <a:ext cx="10287000" cy="5529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2810"/>
            <a:ext cx="9315451" cy="8583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cap="all" dirty="0"/>
              <a:t>II.  ОЦЕНКА ОРГАНИЗАЦИИ ИСПОЛЬЗОВАНИЯ ЛЕСОВ, ВЫПОЛНЕНИЯ МЕРОПРИЯТИЙ </a:t>
            </a:r>
            <a:r>
              <a:rPr lang="en-US" sz="1800" b="1" cap="all" dirty="0"/>
              <a:t/>
            </a:r>
            <a:br>
              <a:rPr lang="en-US" sz="1800" b="1" cap="all" dirty="0"/>
            </a:br>
            <a:r>
              <a:rPr lang="ru-RU" sz="1800" b="1" cap="all" dirty="0"/>
              <a:t>ПО ОЗВЛ И ИЗМЕНЕНИЯ ХАРАКТЕРИСТИК ЛЕСОВ ЗА ПЕРИОД ДЕЙСТВИЯ </a:t>
            </a:r>
            <a:r>
              <a:rPr lang="en-US" sz="1800" b="1" cap="all" dirty="0"/>
              <a:t/>
            </a:r>
            <a:br>
              <a:rPr lang="en-US" sz="1800" b="1" cap="all" dirty="0"/>
            </a:br>
            <a:r>
              <a:rPr lang="ru-RU" sz="1800" b="1" cap="all" dirty="0"/>
              <a:t>ПРЕДЫДУЩЕГО ЛЕСНОГО ПЛАНА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8473058"/>
              </p:ext>
            </p:extLst>
          </p:nvPr>
        </p:nvGraphicFramePr>
        <p:xfrm>
          <a:off x="58967" y="1307067"/>
          <a:ext cx="10580115" cy="571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0115"/>
              </a:tblGrid>
              <a:tr h="5710344">
                <a:tc>
                  <a:txBody>
                    <a:bodyPr/>
                    <a:lstStyle/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2.1. ИНФОРМАЦИЯ О достижения планируемых объемов использования лесов по видам использования лесов</a:t>
                      </a:r>
                      <a:r>
                        <a:rPr lang="ru-RU" sz="1200" b="1" kern="1200" cap="all" baseline="0" noProof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  ЗА ПЕРИОД ДЕЙСТВИЯ ПРЕДЫДУЩЕГО ЛЕСНОГО ПЛАНА 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(ТАБЛИЦА 7)</a:t>
                      </a:r>
                    </a:p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2.2. Информация ОБ ИСПОЛЬЗОВАНИИ ЛЕСОВ И ОБЪЕМЕ ЗАГОТОВКИ ДРЕВЕСИНЫ ЗА ПЕРИОД ДЕЙСТВИЯ ПРЕДЫДУЩЕГО ЛЕСНОГО ПЛАНА. анализ фактического освоения использования лесов и допустимого объема изъятия древесины за базовый период </a:t>
                      </a:r>
                      <a:r>
                        <a:rPr lang="ru-RU" sz="1200" b="1" kern="1200" cap="all" baseline="0" dirty="0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ТАБЛИЦА 8)</a:t>
                      </a:r>
                    </a:p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2.3. ИНФОРМАЦИЯ О МЕРОПРИЯТИЯХ ПО ОХРАНЕ ЛЕСОВ И ОРГАНИЗАЦИИ ОХРАНЫ ЛЕСОВ ОТ ПОЖАРОВ ЗА ПЕРИОД ДЕЙСТВИЯ ПРЕДЫДУЩЕГО ЛЕСНОГО ПЛАНА СУБЪЕКТА </a:t>
                      </a:r>
                      <a:r>
                        <a:rPr lang="ru-RU" sz="1200" b="1" kern="1200" cap="all" baseline="0" dirty="0" err="1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рф</a:t>
                      </a: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1" kern="1200" cap="all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ТАБЛИЦА 9)</a:t>
                      </a:r>
                      <a:endParaRPr lang="ru-RU" sz="1200" b="1" kern="1200" cap="all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2.4. ИНФОРМАЦИЯ О МЕРОПРИЯТИЯХ ПО ЗАЩИТЕ ЛЕСОВ ЗА ПЕРИОД ДЕЙСТВИЯ ПРЕДЫДУЩЕГО ЛЕСНОГО ПЛАНА СУБЪЕКТА </a:t>
                      </a:r>
                      <a:r>
                        <a:rPr lang="ru-RU" sz="1200" b="1" kern="1200" cap="all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1" kern="1200" cap="all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ТАБЛИЦА 10)</a:t>
                      </a:r>
                    </a:p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2.5. ИНФОРМАЦИЯ О МЕРОПРИЯТИЯХ ПО ВОСПРОИЗВОДСТВУ ЛЕСОВ ЗА ПЕРИОД ДЕЙСТВИЯ ПРЕДЫДУЩЕГО ЛЕСНОГО ПЛАНА СУБЪЕКТА </a:t>
                      </a:r>
                      <a:r>
                        <a:rPr lang="ru-RU" sz="1200" b="1" kern="1200" cap="all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1" kern="1200" cap="all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ТАБЛИЦА 11)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2.6. ИНФОРМАЦИЯ О МЕРОПРИЯТИЯХ ПО ЛЕСОРАЗВЕДЕНИЮ И РЕКУЛЬТИВАЦИИ ЗЕМЕЛЬ ЗА ПЕРИОД ДЕЙСТВИЯ ПРЕДЫДУЩЕГО ЛЕСНОГО ПЛАНА СУБЪЕКТА </a:t>
                      </a:r>
                      <a:r>
                        <a:rPr lang="ru-RU" sz="1200" b="1" kern="1200" cap="all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1" kern="1200" cap="all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ТАБЛИЦА 12)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2.7. Распределение площади лесов и запаса древесины по основным лесообразующим породам за год, предшествующий разработке лесного плана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cap="all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ТАБЛИЦА 13)</a:t>
                      </a:r>
                    </a:p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2.8. динамика распределения площади лесов по группам древесных пород и группам возраста за период действия предыдущего лесного плана 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(таблица 14)</a:t>
                      </a:r>
                    </a:p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2.9. Информация об изменении площади лесов по </a:t>
                      </a:r>
                      <a:r>
                        <a:rPr lang="ru-RU" sz="1200" b="1" kern="1200" cap="all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полнотам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классам бонитета в разрезе групп возраста за 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действия предыдущего лесного плана 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2.10. Информация об изменении таксационных характеристик лесных насаждений по лесничествам 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(Таблица 15)</a:t>
                      </a:r>
                    </a:p>
                    <a:p>
                      <a:pPr marL="269875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2.11. Информация об изменении площади лесов от воздействия различных природных и антропогенных факторов, а также санитарного и лесопатологического состояния лесов за период 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предыдущего лесного плана.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причины ослабления, деградации и гибели лесов 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(таблица 16)</a:t>
                      </a:r>
                    </a:p>
                  </a:txBody>
                  <a:tcPr marL="106934" marR="106934" marT="50408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8E5E-A8C9-4635-9BAB-134FAF959F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dirty="0" smtClean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0657" y="7089876"/>
            <a:ext cx="6953062" cy="298753"/>
            <a:chOff x="280657" y="6428978"/>
            <a:chExt cx="6953062" cy="2987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80657" y="6428978"/>
              <a:ext cx="6953062" cy="298753"/>
              <a:chOff x="280657" y="6573826"/>
              <a:chExt cx="6953062" cy="298753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0657" y="6573826"/>
                <a:ext cx="6953062" cy="298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46035" y="6681051"/>
                <a:ext cx="142875" cy="1063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4050" y="6595580"/>
                <a:ext cx="29146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 smtClean="0"/>
                  <a:t>ПРЕДУСМОТРЕНО РАНЕЕ </a:t>
                </a:r>
                <a:endParaRPr lang="ru-RU" sz="1200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795482" y="6674701"/>
                <a:ext cx="142875" cy="11441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05019" y="6582879"/>
                <a:ext cx="32657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/>
                  <a:t>МАТЕРИАЛЫ </a:t>
                </a:r>
                <a:r>
                  <a:rPr lang="ru-RU" sz="1200" dirty="0" smtClean="0"/>
                  <a:t>ВЫНЕСЕННЫЕ </a:t>
                </a:r>
                <a:r>
                  <a:rPr lang="ru-RU" sz="1200" dirty="0"/>
                  <a:t>В ПРИЛОЖЕНИЕ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6161681" y="6659297"/>
                <a:ext cx="142875" cy="10636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269696" y="6428978"/>
              <a:ext cx="964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Tx/>
                <a:buChar char="-"/>
              </a:pPr>
              <a:r>
                <a:rPr lang="en-US" sz="1200" dirty="0" smtClean="0"/>
                <a:t> </a:t>
              </a:r>
              <a:r>
                <a:rPr lang="ru-RU" sz="1200" dirty="0" smtClean="0"/>
                <a:t>НОВОЕ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69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516"/>
            <a:ext cx="10693400" cy="361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8E5E-A8C9-4635-9BAB-134FAF959F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319891"/>
            <a:ext cx="9305924" cy="8583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cap="all" dirty="0"/>
              <a:t>III. ОЦЕНКА ЛЕСНЫХ РЕСУРСОВ И СРЕДООБРАЗУЮЩИХ, ВОДООХРАННЫХ, ЗАЩИТНЫХ, </a:t>
            </a:r>
            <a:br>
              <a:rPr lang="ru-RU" sz="1800" b="1" cap="all" dirty="0"/>
            </a:br>
            <a:r>
              <a:rPr lang="ru-RU" sz="1800" b="1" cap="all" dirty="0"/>
              <a:t>САНИТАРНО-ГИГИЕНИЧЕСКИХ, ОЗДОРОВИТЕЛЬНЫХ И ИНЫХ ПОЛЕЗНЫХ ФУНКЦИЙ ЛЕСОВ, </a:t>
            </a:r>
            <a:br>
              <a:rPr lang="ru-RU" sz="1800" b="1" cap="all" dirty="0"/>
            </a:br>
            <a:r>
              <a:rPr lang="ru-RU" sz="1800" b="1" cap="all" dirty="0"/>
              <a:t>РЫНКОВ ЛЕСОПРОДУКЦИИ И ПЕРСПЕКТИВ ОСВОЕНИЯ ЛЕСОВ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7654789"/>
              </p:ext>
            </p:extLst>
          </p:nvPr>
        </p:nvGraphicFramePr>
        <p:xfrm>
          <a:off x="110360" y="1216324"/>
          <a:ext cx="10583040" cy="577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3040"/>
              </a:tblGrid>
              <a:tr h="5772881">
                <a:tc>
                  <a:txBody>
                    <a:bodyPr/>
                    <a:lstStyle/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3.1. ИНФОРМАЦИЯ ОБ Оценке и перспективах использования лесных ресурсов населением для собственных нужд, А ТАК ЖЕ ОБ Использование лесов коренными малочисленными народами </a:t>
                      </a: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3.2. Информация об </a:t>
                      </a:r>
                      <a:r>
                        <a:rPr lang="ru-RU" sz="1200" b="1" kern="1200" cap="all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инвестпроектах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планируемых, согласованных и реализуемых на территории субъекта РФ. </a:t>
                      </a: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Оценка потребности и обеспеченности сырьем промышленности, перерабатывающей лесные ресурсы на ПЕРИОД ДЕЙСТВИЯ РАЗРАБАТЫВАЕМОГО ЛЕСНОГО ПЛАНА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17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3.3. рынки реализации древесины и ИНОЙ ЛЕСНОЙ продукции лесов ЗА ГОД, ПРЕДШЕСТВУЮЩИЙ РАЗРАБОТКЕ ЛЕСНОГО ПЛАНА И НА ПЕРИОД ДЕЙСТВИЯ РАЗРАБАТЫВАЕМОГО ЛЕСНОГО ПЛАНА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18)</a:t>
                      </a:r>
                      <a:endParaRPr lang="ru-RU" sz="1200" b="1" kern="1200" cap="all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3.4. ИНФОРМАЦИЯ ОБ Оценке потенциала и фактическом использовании лесов с целью заготовки И СБОРА </a:t>
                      </a:r>
                      <a:r>
                        <a:rPr lang="ru-RU" sz="1200" b="1" kern="1200" cap="all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недревесных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ЛЕСНЫХ РЕСУРСОВ, ЗАГОТОАКИ пищевых лесных ресурсов, ЖИВИЦЫ, СБОРА лекарственных растений;</a:t>
                      </a: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3.5. ИНФОРМАЦИЯ О рекреационном потенциале лесов и объёмах фактического использования лесов В ЦЕЛЯХ РЕКРЕАЦИОННОЙ ДЕЯТЕЛЬНОСТИ</a:t>
                      </a: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3.6. ИНФОРМАЦИЯ О потенциале лесов для ОСУЩЕСТВЛЕНИЯ ВИДОВ ДЕЯТЕЛЬНОСТИ В СФЕРЕ ОХОТНИЧЬЕГО ХОЗЯЙСТВА</a:t>
                      </a: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3.7. ИНФОРМАЦИЯ О потенциале лесов в целях использования для ведения сельского хозяйства, фактические объемы и особенности использования</a:t>
                      </a: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3.8. ИНФОРМАЦИЯ О 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Фактических объёмах и перспективах использования лесов для геологического изучения недр, разработки месторождений полезных ископаемых, строительства и эксплуатации водохранилищ и иных искусственных водных объектов, а также гидротехнических сооружений, морских портов, морских терминалов, речных портов, причалов </a:t>
                      </a: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3.9. ИНФОРМАЦИЯ ОБ 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Оценке потенциала лесов для иных видов пользования  лесом, согласно ст. 25 ЛК РФ. </a:t>
                      </a: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3.10. транспортная доступности лесов, обеспеченность транспортными путями НА ПЕРИОД ДЕЙСТВИЯ РАЗРАБАТЫВАЕМОГО ЛЕСНОГО ПЛАНА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19)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55600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3.11. ИНФОРМАЦИЯ ОБ экологическом потенциале, потенциале </a:t>
                      </a:r>
                      <a:r>
                        <a:rPr lang="ru-RU" sz="1200" b="1" kern="1200" cap="all" baseline="0" dirty="0" err="1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средообразующих</a:t>
                      </a: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cap="all" baseline="0" dirty="0" err="1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водоохранных</a:t>
                      </a: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, защитных, санитарно-гигиенических, оздоровительных и  иных функций лесов </a:t>
                      </a:r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(таблица 20)</a:t>
                      </a:r>
                    </a:p>
                  </a:txBody>
                  <a:tcPr marL="106934" marR="106934" marT="50408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80657" y="7171356"/>
            <a:ext cx="6953062" cy="298753"/>
            <a:chOff x="280657" y="6428978"/>
            <a:chExt cx="6953062" cy="2987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80657" y="6428978"/>
              <a:ext cx="6953062" cy="298753"/>
              <a:chOff x="280657" y="6573826"/>
              <a:chExt cx="6953062" cy="298753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0657" y="6573826"/>
                <a:ext cx="6953062" cy="298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46035" y="6681051"/>
                <a:ext cx="142875" cy="1063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4050" y="6595580"/>
                <a:ext cx="29146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 smtClean="0"/>
                  <a:t>ПРЕДУСМОТРЕНО РАНЕЕ </a:t>
                </a:r>
                <a:endParaRPr lang="ru-RU" sz="1200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795482" y="6674701"/>
                <a:ext cx="142875" cy="11441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05019" y="6582879"/>
                <a:ext cx="32657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/>
                  <a:t>МАТЕРИАЛЫ </a:t>
                </a:r>
                <a:r>
                  <a:rPr lang="ru-RU" sz="1200" dirty="0" smtClean="0"/>
                  <a:t>ВЫНЕСЕННЫЕ </a:t>
                </a:r>
                <a:r>
                  <a:rPr lang="ru-RU" sz="1200" dirty="0"/>
                  <a:t>В ПРИЛОЖЕНИЕ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6161681" y="6659297"/>
                <a:ext cx="142875" cy="10636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269696" y="6428978"/>
              <a:ext cx="964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Tx/>
                <a:buChar char="-"/>
              </a:pPr>
              <a:r>
                <a:rPr lang="en-US" sz="1200" dirty="0" smtClean="0"/>
                <a:t> </a:t>
              </a:r>
              <a:r>
                <a:rPr lang="ru-RU" sz="1200" dirty="0" smtClean="0"/>
                <a:t>НОВОЕ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81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516"/>
            <a:ext cx="10693400" cy="361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8E5E-A8C9-4635-9BAB-134FAF959F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302810"/>
            <a:ext cx="9296400" cy="8873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cap="all" dirty="0"/>
              <a:t>IV. ЦЕЛИ И ЗАДАЧИ ЛЕСНОГО ПЛАНА, ВЫПОЛНЕНИЯ МЕРОПРИЯТИЙ </a:t>
            </a:r>
            <a:r>
              <a:rPr lang="en-US" sz="2000" b="1" cap="all" dirty="0"/>
              <a:t/>
            </a:r>
            <a:br>
              <a:rPr lang="en-US" sz="2000" b="1" cap="all" dirty="0"/>
            </a:br>
            <a:r>
              <a:rPr lang="ru-RU" sz="2000" b="1" cap="all" dirty="0"/>
              <a:t>И ПЛАНОВЫЕ ПОКАЗАТЕЛИ НА ПЕРИОД РЕАЛИЗАЦИИ ЛЕСНОГО ПЛАНА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0334336"/>
              </p:ext>
            </p:extLst>
          </p:nvPr>
        </p:nvGraphicFramePr>
        <p:xfrm>
          <a:off x="173420" y="1255413"/>
          <a:ext cx="10349003" cy="560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9003"/>
              </a:tblGrid>
              <a:tr h="5604680">
                <a:tc>
                  <a:txBody>
                    <a:bodyPr/>
                    <a:lstStyle/>
                    <a:p>
                      <a:pPr marL="269875" indent="0" algn="l" defTabSz="1041939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4.1. Цели и задачи лесного плана в экономической, экологической и социальной сферах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4.2. ИНФОРМАЦИЯ О Планируемых мероприятиях по сохранению экологического потенциала лесов, адаптации к изменениям климата и повышению устойчивости лесов 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Таблица 21)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4.3. Перспективные направления использования лесов на основе анализа возможностей и оценки фактического освоения лесов, развитие использования лесов по основным видам, плановые показатели на период реализации лесного плана, ПОТЕНЦИАЛЬНЫЕ И ПЛАНИРУЕМЫЕ показатели использования лесов на период реализации лесного плана по видам использования лесов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таблица 22)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4.4. ИНФОРМАЦИЯ О Зонировании планируемого освоения лесов для различных видов использования с дифференциацией по интенсивности освоения</a:t>
                      </a:r>
                      <a:endParaRPr lang="ru-RU" sz="1200" b="1" kern="1200" cap="all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4.5. ИНФОРМАЦИЯ О Планируемом развитии лесной и лесоперерабатывающей инфраструктуры с учетом их наличия и перспектив освоения лесов для различных видов использования лесов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КАРТА-СХЕМА 4)</a:t>
                      </a:r>
                      <a:endParaRPr lang="ru-RU" sz="1200" b="1" kern="1200" cap="all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4.6. Сведения о планируемом предоставлении лесных участков для использования в разрезе лесничеств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 23)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4.7. Распределение лесов по классам пожарной опасности. Плановые показатели </a:t>
                      </a:r>
                      <a:r>
                        <a:rPr lang="ru-RU" sz="1200" b="1" kern="1200" cap="all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выполнениЯ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мероприятий по охране лесов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24)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4.8. Плановые показатели выполнения мероприятий по защите лесов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таблицы 11, 25)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4.9. Сведения об объектах лесного семеноводства и инфраструктуре для воспроизводства лесов и лесоразведения</a:t>
                      </a: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(Таблица 26)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4.10. Плановые  показатели по выполнению мероприятий по воспроизводству лесов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Таблица 27)</a:t>
                      </a:r>
                    </a:p>
                    <a:p>
                      <a:pPr marL="269875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4.11. Планируемые ОБЪЕКТЫ, СРОКИ, ОБЪЕМЫ И ДРУГИЕ ЛЕСОУСТРОИТЕЛЬНЫЕ МЕРОПРИЯТИЯ,ВКЛЮЧАЯ  проектирование лесных участков, отнесение лесов ПО ЦЕЛЕВОМУ НАЗНАЧЕНИЮ 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Таблица 28)</a:t>
                      </a:r>
                      <a:endParaRPr lang="ru-RU" sz="1200" b="1" kern="1200" cap="all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34" marR="106934" marT="50408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80657" y="7089875"/>
            <a:ext cx="6953062" cy="298753"/>
            <a:chOff x="280657" y="6428978"/>
            <a:chExt cx="6953062" cy="2987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80657" y="6428978"/>
              <a:ext cx="6953062" cy="298753"/>
              <a:chOff x="280657" y="6573826"/>
              <a:chExt cx="6953062" cy="298753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0657" y="6573826"/>
                <a:ext cx="6953062" cy="298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46035" y="6681051"/>
                <a:ext cx="142875" cy="1063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4050" y="6595580"/>
                <a:ext cx="29146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 smtClean="0"/>
                  <a:t>ПРЕДУСМОТРЕНО РАНЕЕ </a:t>
                </a:r>
                <a:endParaRPr lang="ru-RU" sz="1200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795482" y="6674701"/>
                <a:ext cx="142875" cy="11441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05019" y="6582879"/>
                <a:ext cx="32657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/>
                  <a:t>МАТЕРИАЛЫ </a:t>
                </a:r>
                <a:r>
                  <a:rPr lang="ru-RU" sz="1200" dirty="0" smtClean="0"/>
                  <a:t>ВЫНЕСЕННЫЕ </a:t>
                </a:r>
                <a:r>
                  <a:rPr lang="ru-RU" sz="1200" dirty="0"/>
                  <a:t>В ПРИЛОЖЕНИЕ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6161681" y="6659297"/>
                <a:ext cx="142875" cy="10636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269696" y="6428978"/>
              <a:ext cx="964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Tx/>
                <a:buChar char="-"/>
              </a:pPr>
              <a:r>
                <a:rPr lang="en-US" sz="1200" dirty="0" smtClean="0"/>
                <a:t> </a:t>
              </a:r>
              <a:r>
                <a:rPr lang="ru-RU" sz="1200" dirty="0" smtClean="0"/>
                <a:t>НОВОЕ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68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192.168.9.246\Greative\Creative_material_2\2017\юбилей рослесинфорг\Готовые\Приглашение\Ни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516"/>
            <a:ext cx="10693400" cy="361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8E5E-A8C9-4635-9BAB-134FAF959F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302810"/>
            <a:ext cx="9334500" cy="8873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cap="all" dirty="0"/>
              <a:t>V. ОРГАНИЗАЦИЯ РЕГИОНАЛЬНОЙ СИСТЕМЫ ВЕДЕНИЯ ЛЕСНОГО ХОЗЯЙСТВА, РЕСУРСНОЕ </a:t>
            </a:r>
            <a:r>
              <a:rPr lang="ru-RU" sz="2000" b="1" cap="all" dirty="0" smtClean="0"/>
              <a:t> И </a:t>
            </a:r>
            <a:r>
              <a:rPr lang="ru-RU" sz="2000" b="1" cap="all" dirty="0"/>
              <a:t>КАДРОВОЕ ОБЕСПЕЧЕНИЕ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605157"/>
              </p:ext>
            </p:extLst>
          </p:nvPr>
        </p:nvGraphicFramePr>
        <p:xfrm>
          <a:off x="204617" y="1310201"/>
          <a:ext cx="10287342" cy="508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342"/>
              </a:tblGrid>
              <a:tr h="5081541">
                <a:tc>
                  <a:txBody>
                    <a:bodyPr/>
                    <a:lstStyle/>
                    <a:p>
                      <a:pPr marL="182563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5.1. СТРУКТУРА ОРГАНА ГОСУДАРСТВЕННОЙ ВЛАСТИ СУБЪЕКТА РОССИЙСКОЙ ФЕДЕРАЦИИ В ОБЛАСТИ ЛЕСНЫХ ОТНОШЕНИЙ </a:t>
                      </a:r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(таблица  29)</a:t>
                      </a:r>
                    </a:p>
                    <a:p>
                      <a:pPr marL="182563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5.2. ИНФОРМАЦИЯ О МАТЕРИАЛЬНЫХ РЕСУРСАХ  (техника, оборудование, материалы) и кадровое обеспечение ведения лесного хозяйства. Возрастная и образовательная характеристика занятых в лесном секторе экономики субъекта Российской Федерации, включая численность работающих в организациях лесохозяйственной направленности, в т.ч органах управления лесами субъекта РФ, организациях, подведомственных Рослесхозу, ЛЕСОПРОМЫШЛЕННЫХ ОРГАНИЗАЦИЯХ С УКАЗАНИЕМ ВИДА ДЕЯТЕЛЬНОСТИ, ОСУЩЕСТВЛЯЕМОЙ ЭТИМИ ОРГАНИЗАЦИЯМИ</a:t>
                      </a:r>
                    </a:p>
                    <a:p>
                      <a:pPr marL="182563" marR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5.3. ИНФОРМАЦИЯ ОБ организации использования, охраны, защиты и воспроизводства лесов, ПРЕДОСТАВЛЕННЫХ ДЛЯ РАЗНЫХ ВИДОВ ИСПОЛЬЗОВАНИЯ, А ТАКЖЕ О МЕРОПРИЯТИЯХ ПО повышению ее эффективности </a:t>
                      </a:r>
                    </a:p>
                    <a:p>
                      <a:pPr marL="182563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kern="1200" cap="all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5.4. ИНФОРМАЦИЯ О деятельности  государственных (муниципальных) бюджетных и автономных учреждений по охране, защите и воспроизводству лесов. </a:t>
                      </a:r>
                      <a:r>
                        <a:rPr kumimoji="0" lang="ru-RU" sz="14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мероприятия по повышению ее эффективности</a:t>
                      </a:r>
                    </a:p>
                    <a:p>
                      <a:pPr marL="182563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5.5. ИНФОРМАЦИЯ ОБ Организации осуществления федерального государственного лесного надзора (лесной охраны), </a:t>
                      </a:r>
                      <a:r>
                        <a:rPr kumimoji="0" lang="ru-RU" sz="14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kumimoji="0" lang="ru-RU" sz="14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4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мероприятиях  по повышению эффективности контрольно-надзорной деятельности</a:t>
                      </a:r>
                    </a:p>
                    <a:p>
                      <a:pPr marL="182563" marR="0" lvl="0" indent="0" algn="l" defTabSz="1041939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5.6. ИНФОРМАЦИЯ ОБ Организация и основные мероприятия по ведении государственного лесного реестра </a:t>
                      </a:r>
                    </a:p>
                  </a:txBody>
                  <a:tcPr marL="106934" marR="106934" marT="50408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80657" y="7089875"/>
            <a:ext cx="6953062" cy="298753"/>
            <a:chOff x="280657" y="6428978"/>
            <a:chExt cx="6953062" cy="2987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80657" y="6428978"/>
              <a:ext cx="6953062" cy="298753"/>
              <a:chOff x="280657" y="6573826"/>
              <a:chExt cx="6953062" cy="298753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0657" y="6573826"/>
                <a:ext cx="6953062" cy="298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46035" y="6681051"/>
                <a:ext cx="142875" cy="1063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4050" y="6595580"/>
                <a:ext cx="29146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 smtClean="0"/>
                  <a:t>ПРЕДУСМОТРЕНО РАНЕЕ </a:t>
                </a:r>
                <a:endParaRPr lang="ru-RU" sz="1200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795482" y="6674701"/>
                <a:ext cx="142875" cy="11441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05019" y="6582879"/>
                <a:ext cx="32657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>
                  <a:buFontTx/>
                  <a:buChar char="-"/>
                </a:pPr>
                <a:r>
                  <a:rPr lang="ru-RU" sz="1200" dirty="0"/>
                  <a:t>МАТЕРИАЛЫ </a:t>
                </a:r>
                <a:r>
                  <a:rPr lang="ru-RU" sz="1200" dirty="0" smtClean="0"/>
                  <a:t>ВЫНЕСЕННЫЕ </a:t>
                </a:r>
                <a:r>
                  <a:rPr lang="ru-RU" sz="1200" dirty="0"/>
                  <a:t>В ПРИЛОЖЕНИЕ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6161681" y="6659297"/>
                <a:ext cx="142875" cy="10636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269696" y="6428978"/>
              <a:ext cx="964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Tx/>
                <a:buChar char="-"/>
              </a:pPr>
              <a:r>
                <a:rPr lang="en-US" sz="1200" dirty="0" smtClean="0"/>
                <a:t> </a:t>
              </a:r>
              <a:r>
                <a:rPr lang="ru-RU" sz="1200" dirty="0" smtClean="0"/>
                <a:t>НОВОЕ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69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17862</TotalTime>
  <Words>2114</Words>
  <Application>Microsoft Office PowerPoint</Application>
  <PresentationFormat>Произвольный</PresentationFormat>
  <Paragraphs>199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ИЗМЕНЕНИЯ В ЗАКОНОДАТЕЛЬСТВЕ ЗА ВРЕМЯ ДЕЙСТВИЯ ЛЕСНЫХ ПЛАНОВ СУБЪЕКТОВ РОССИЙСКОЙ ФЕДЕРАЦИИ</vt:lpstr>
      <vt:lpstr>ОСНОВНЫЕ ИЗМЕНЕНИЯ </vt:lpstr>
      <vt:lpstr>СТРУКТУРА Лесного плана</vt:lpstr>
      <vt:lpstr>I . СВЕДЕНИЯ О СУБЪЕКТЕ РОССИЙСКОЙ ФЕДЕРАЦИИ, об ИНФОРМАЦИОННОЙ  И МЕТОДИЧЕСКОЙ ОСНОВАХ РАЗРАБОТКИ ЛЕСНОГО ПЛАНА </vt:lpstr>
      <vt:lpstr>II.  ОЦЕНКА ОРГАНИЗАЦИИ ИСПОЛЬЗОВАНИЯ ЛЕСОВ, ВЫПОЛНЕНИЯ МЕРОПРИЯТИЙ  ПО ОЗВЛ И ИЗМЕНЕНИЯ ХАРАКТЕРИСТИК ЛЕСОВ ЗА ПЕРИОД ДЕЙСТВИЯ  ПРЕДЫДУЩЕГО ЛЕСНОГО ПЛАНА</vt:lpstr>
      <vt:lpstr>III. ОЦЕНКА ЛЕСНЫХ РЕСУРСОВ И СРЕДООБРАЗУЮЩИХ, ВОДООХРАННЫХ, ЗАЩИТНЫХ,  САНИТАРНО-ГИГИЕНИЧЕСКИХ, ОЗДОРОВИТЕЛЬНЫХ И ИНЫХ ПОЛЕЗНЫХ ФУНКЦИЙ ЛЕСОВ,  РЫНКОВ ЛЕСОПРОДУКЦИИ И ПЕРСПЕКТИВ ОСВОЕНИЯ ЛЕСОВ</vt:lpstr>
      <vt:lpstr>IV. ЦЕЛИ И ЗАДАЧИ ЛЕСНОГО ПЛАНА, ВЫПОЛНЕНИЯ МЕРОПРИЯТИЙ  И ПЛАНОВЫЕ ПОКАЗАТЕЛИ НА ПЕРИОД РЕАЛИЗАЦИИ ЛЕСНОГО ПЛАНА</vt:lpstr>
      <vt:lpstr>V. ОРГАНИЗАЦИЯ РЕГИОНАЛЬНОЙ СИСТЕМЫ ВЕДЕНИЯ ЛЕСНОГО ХОЗЯЙСТВА, РЕСУРСНОЕ  И КАДРОВОЕ ОБЕСПЕЧЕНИЕ</vt:lpstr>
      <vt:lpstr>VI. ОЦЕНКА ЭКОНОМИЧЕСКОЙ ЭФФЕКТИВНОСТИ И ОЖИДАЕМЫЕ РЕЗУЛЬТАТЫ РЕАЛИЗАЦИИ МЕРОПРИЯТИЙ ЛЕСНОГО ПЛАНА</vt:lpstr>
      <vt:lpstr>ЛесноЙ план</vt:lpstr>
      <vt:lpstr>РАССМОТРЕНИЕ ПРОЕКТОВ ЛЕСНЫХ ПЛАНОВ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Чурилова Елена Викторовна</dc:creator>
  <cp:lastModifiedBy>hope-new</cp:lastModifiedBy>
  <cp:revision>1193</cp:revision>
  <cp:lastPrinted>2018-04-26T14:33:39Z</cp:lastPrinted>
  <dcterms:created xsi:type="dcterms:W3CDTF">2015-04-16T11:39:06Z</dcterms:created>
  <dcterms:modified xsi:type="dcterms:W3CDTF">2018-05-07T10:18:53Z</dcterms:modified>
</cp:coreProperties>
</file>