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88" r:id="rId1"/>
  </p:sldMasterIdLst>
  <p:notesMasterIdLst>
    <p:notesMasterId r:id="rId10"/>
  </p:notesMasterIdLst>
  <p:sldIdLst>
    <p:sldId id="256" r:id="rId2"/>
    <p:sldId id="321" r:id="rId3"/>
    <p:sldId id="322" r:id="rId4"/>
    <p:sldId id="325" r:id="rId5"/>
    <p:sldId id="326" r:id="rId6"/>
    <p:sldId id="327" r:id="rId7"/>
    <p:sldId id="329" r:id="rId8"/>
    <p:sldId id="32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42" autoAdjust="0"/>
    <p:restoredTop sz="94629" autoAdjust="0"/>
  </p:normalViewPr>
  <p:slideViewPr>
    <p:cSldViewPr>
      <p:cViewPr>
        <p:scale>
          <a:sx n="98" d="100"/>
          <a:sy n="98" d="100"/>
        </p:scale>
        <p:origin x="-90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8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09F5A-E792-43C4-91B6-12BA6C753F18}" type="datetimeFigureOut">
              <a:rPr lang="ru-RU" smtClean="0"/>
              <a:pPr/>
              <a:t>07.05.2018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FD7C27-C899-4A2E-B5C2-8C237927C5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13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E2AA4-C362-4675-8A87-788ACC54E216}" type="datetime1">
              <a:rPr lang="ru-RU" smtClean="0"/>
              <a:pPr/>
              <a:t>07.05.2018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2856-AEFC-4281-8E23-EDA2A34609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068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D6B7-4408-4EB0-8764-420BEEEA210B}" type="datetime1">
              <a:rPr lang="ru-RU" smtClean="0"/>
              <a:pPr/>
              <a:t>07.05.2018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2856-AEFC-4281-8E23-EDA2A34609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619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39067-674E-4F02-9D40-E83A687D24E0}" type="datetime1">
              <a:rPr lang="ru-RU" smtClean="0"/>
              <a:pPr/>
              <a:t>07.05.2018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2856-AEFC-4281-8E23-EDA2A34609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367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7A57-6BAE-41C3-84CC-983C45884170}" type="datetime1">
              <a:rPr lang="ru-RU" smtClean="0"/>
              <a:pPr/>
              <a:t>07.05.2018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2856-AEFC-4281-8E23-EDA2A34609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527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2BF0E-A3D8-4763-B01A-C9D80D6317A4}" type="datetime1">
              <a:rPr lang="ru-RU" smtClean="0"/>
              <a:pPr/>
              <a:t>07.05.2018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2856-AEFC-4281-8E23-EDA2A34609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635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A54D8-2B62-430E-BD69-55972C8118CC}" type="datetime1">
              <a:rPr lang="ru-RU" smtClean="0"/>
              <a:pPr/>
              <a:t>07.05.2018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2856-AEFC-4281-8E23-EDA2A34609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431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1C3EB-6047-4BBA-BF11-9048E9D2F94F}" type="datetime1">
              <a:rPr lang="ru-RU" smtClean="0"/>
              <a:pPr/>
              <a:t>07.05.2018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2856-AEFC-4281-8E23-EDA2A34609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25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53174-D22B-44CF-801B-1BC61582FABE}" type="datetime1">
              <a:rPr lang="ru-RU" smtClean="0"/>
              <a:pPr/>
              <a:t>07.05.2018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2856-AEFC-4281-8E23-EDA2A34609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566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0889-303D-48B6-A015-B024E882D2A0}" type="datetime1">
              <a:rPr lang="ru-RU" smtClean="0"/>
              <a:pPr/>
              <a:t>07.05.2018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2856-AEFC-4281-8E23-EDA2A34609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772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F3605-C400-4DE2-A76A-B8B42A7FBFA8}" type="datetime1">
              <a:rPr lang="ru-RU" smtClean="0"/>
              <a:pPr/>
              <a:t>07.05.2018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2856-AEFC-4281-8E23-EDA2A34609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071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37737-BBF7-4BD5-BF82-202AF25D0619}" type="datetime1">
              <a:rPr lang="ru-RU" smtClean="0"/>
              <a:pPr/>
              <a:t>07.05.2018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2856-AEFC-4281-8E23-EDA2A34609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340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08613-E86E-4634-9907-59673E25D496}" type="datetime1">
              <a:rPr lang="ru-RU" smtClean="0"/>
              <a:pPr/>
              <a:t>07.05.2018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32856-AEFC-4281-8E23-EDA2A34609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6756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cntd.ru/document/456077289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unfccc.int/documents/65719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8352928" cy="5184576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ru-RU" sz="1900" b="1" dirty="0">
                <a:solidFill>
                  <a:srgbClr val="00B050"/>
                </a:solidFill>
                <a:ea typeface="Calibri"/>
                <a:cs typeface="Times New Roman"/>
              </a:rPr>
              <a:t/>
            </a:r>
            <a:br>
              <a:rPr lang="ru-RU" sz="1900" b="1" dirty="0">
                <a:solidFill>
                  <a:srgbClr val="00B050"/>
                </a:solidFill>
                <a:ea typeface="Calibri"/>
                <a:cs typeface="Times New Roman"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91580" y="1844824"/>
            <a:ext cx="7848872" cy="3168352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ru-RU" sz="5800" dirty="0" smtClean="0">
                <a:solidFill>
                  <a:schemeClr val="tx1"/>
                </a:solidFill>
                <a:latin typeface="Times New Roman"/>
                <a:ea typeface="Calibri"/>
              </a:rPr>
              <a:t>Климатические аспекты </a:t>
            </a:r>
            <a:r>
              <a:rPr lang="ru-RU" sz="5800" dirty="0">
                <a:solidFill>
                  <a:schemeClr val="tx1"/>
                </a:solidFill>
                <a:latin typeface="Times New Roman"/>
                <a:ea typeface="Calibri"/>
              </a:rPr>
              <a:t>в лесных планах субъектов Российской </a:t>
            </a:r>
            <a:r>
              <a:rPr lang="ru-RU" sz="5800" dirty="0" smtClean="0">
                <a:solidFill>
                  <a:schemeClr val="tx1"/>
                </a:solidFill>
                <a:latin typeface="Times New Roman"/>
                <a:ea typeface="Calibri"/>
              </a:rPr>
              <a:t>Федерации</a:t>
            </a:r>
            <a:endParaRPr lang="ru-RU" sz="5800" dirty="0" smtClean="0">
              <a:solidFill>
                <a:schemeClr val="tx1"/>
              </a:solidFill>
            </a:endParaRPr>
          </a:p>
          <a:p>
            <a:endParaRPr lang="ru-RU" sz="5100" dirty="0"/>
          </a:p>
          <a:p>
            <a:endParaRPr lang="ru-RU" sz="5100" dirty="0" smtClean="0"/>
          </a:p>
          <a:p>
            <a:r>
              <a:rPr lang="ru-RU" sz="3800" i="1" dirty="0">
                <a:solidFill>
                  <a:srgbClr val="00B050"/>
                </a:solidFill>
                <a:latin typeface="Times New Roman"/>
                <a:ea typeface="Calibri"/>
              </a:rPr>
              <a:t>2018 год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20080"/>
          </a:xfrm>
        </p:spPr>
        <p:txBody>
          <a:bodyPr>
            <a:normAutofit fontScale="90000"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ru-RU" sz="22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ru-RU" sz="22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2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Приложение 20 к </a:t>
            </a:r>
            <a:r>
              <a:rPr lang="ru-RU" sz="220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Типовой форме лесного </a:t>
            </a:r>
            <a:r>
              <a:rPr lang="ru-RU" sz="22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плана субъекта </a:t>
            </a:r>
            <a:r>
              <a:rPr lang="ru-RU" sz="220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Российской Федерации </a:t>
            </a:r>
            <a:r>
              <a:rPr lang="ru-RU" sz="22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(в части углеродного цикла)</a:t>
            </a:r>
            <a:r>
              <a:rPr lang="ru-RU" sz="4000" dirty="0">
                <a:ea typeface="Calibri"/>
                <a:cs typeface="Times New Roman"/>
              </a:rPr>
              <a:t/>
            </a:r>
            <a:br>
              <a:rPr lang="ru-RU" sz="4000" dirty="0">
                <a:ea typeface="Calibri"/>
                <a:cs typeface="Times New Roman"/>
              </a:rPr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2187632"/>
              </p:ext>
            </p:extLst>
          </p:nvPr>
        </p:nvGraphicFramePr>
        <p:xfrm>
          <a:off x="251518" y="971974"/>
          <a:ext cx="8640961" cy="53925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7776"/>
                <a:gridCol w="1751572"/>
                <a:gridCol w="933918"/>
                <a:gridCol w="1284612"/>
                <a:gridCol w="1401511"/>
                <a:gridCol w="1751572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Функция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Показатели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Единица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Оценка значения показателей: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486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измерения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1-ый год периода действия предыдущего лесного плана 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b="1" dirty="0" smtClean="0">
                          <a:effectLst/>
                        </a:rPr>
                        <a:t>(2009)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 год, предшествующий разработке проекта лесного плана субъекта Российской Федерации </a:t>
                      </a:r>
                      <a:r>
                        <a:rPr lang="ru-RU" sz="1200" b="1" dirty="0" smtClean="0">
                          <a:effectLst/>
                        </a:rPr>
                        <a:t>(2017)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прогноз на последний год периода действия разрабатываемого лесного плана субъекта Российской Федерации </a:t>
                      </a:r>
                      <a:r>
                        <a:rPr lang="ru-RU" sz="1200" b="1" dirty="0" smtClean="0">
                          <a:effectLst/>
                        </a:rPr>
                        <a:t>(2027)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</a:tr>
              <a:tr h="19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Нетто-поглощение 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Биомасса древостоя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</a:tr>
              <a:tr h="19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Мертвая древесина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</a:tr>
              <a:tr h="19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Подстилка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</a:tr>
              <a:tr h="19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Почва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</a:tr>
              <a:tr h="19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Итого по всем пулам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</a:tr>
              <a:tr h="5442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Потери углерода управляемыми лесами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Деструктивные лесные пожары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</a:tr>
              <a:tr h="19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Вредители и болезни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</a:tr>
              <a:tr h="3681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Другие причины гибели лесных насаждений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</a:tr>
              <a:tr h="19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Сплошные рубки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</a:tr>
              <a:tr h="3681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Осушение органических почв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</a:tr>
              <a:tr h="19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Всего потери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</a:tr>
              <a:tr h="19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Бюджет углерода 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Биомасса древостоя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</a:tr>
              <a:tr h="19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 пулам 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Мертвая древесина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</a:tr>
              <a:tr h="19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Подстилка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</a:tr>
              <a:tr h="730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Почва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</a:tr>
              <a:tr h="19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Итого по всем пулам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79227" marR="79227" marT="7976" marB="7976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2856-AEFC-4281-8E23-EDA2A34609DD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83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pPr algn="l"/>
            <a:r>
              <a:rPr lang="ru-RU" sz="200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Приложение 21. Планируемые мероприятия по сохранению экологического потенциала лесов, адаптации к изменениям климата и повышению устойчивости лесов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/>
            </a:r>
            <a:br>
              <a:rPr lang="ru-RU" sz="2000" dirty="0">
                <a:latin typeface="Times New Roman"/>
                <a:ea typeface="Times New Roman"/>
                <a:cs typeface="Times New Roman"/>
              </a:rPr>
            </a:br>
            <a:endParaRPr lang="ru-RU" sz="20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Times New Roman"/>
                <a:ea typeface="Times New Roman"/>
              </a:rPr>
              <a:t>Риск, вызванный климатическими </a:t>
            </a:r>
            <a:r>
              <a:rPr lang="ru-RU" sz="2000" dirty="0" smtClean="0">
                <a:latin typeface="Times New Roman"/>
                <a:ea typeface="Times New Roman"/>
              </a:rPr>
              <a:t>изменениями (с представлением по видам рисков адаптационных мер в разрезе планируемых мероприятий по годам с экономической оценкой):</a:t>
            </a:r>
          </a:p>
          <a:p>
            <a:r>
              <a:rPr lang="ru-RU" sz="2000" dirty="0">
                <a:latin typeface="Times New Roman"/>
                <a:ea typeface="Times New Roman"/>
              </a:rPr>
              <a:t>Изменение продуктивности лесов в связи с изменениями средних значений температуры и количества </a:t>
            </a:r>
            <a:r>
              <a:rPr lang="ru-RU" sz="2000" dirty="0" err="1">
                <a:latin typeface="Times New Roman"/>
                <a:ea typeface="Times New Roman"/>
              </a:rPr>
              <a:t>выпадаемых</a:t>
            </a:r>
            <a:r>
              <a:rPr lang="ru-RU" sz="2000" dirty="0">
                <a:latin typeface="Times New Roman"/>
                <a:ea typeface="Times New Roman"/>
              </a:rPr>
              <a:t> </a:t>
            </a:r>
            <a:r>
              <a:rPr lang="ru-RU" sz="2000" dirty="0" smtClean="0">
                <a:latin typeface="Times New Roman"/>
                <a:ea typeface="Times New Roman"/>
              </a:rPr>
              <a:t>осадков;</a:t>
            </a:r>
          </a:p>
          <a:p>
            <a:r>
              <a:rPr lang="ru-RU" sz="2000" dirty="0">
                <a:latin typeface="Times New Roman"/>
                <a:ea typeface="Times New Roman"/>
              </a:rPr>
              <a:t>Изменения в видовом (породном) составе лесов </a:t>
            </a:r>
            <a:endParaRPr lang="ru-RU" sz="2000" dirty="0" smtClean="0">
              <a:latin typeface="Times New Roman"/>
              <a:ea typeface="Times New Roman"/>
            </a:endParaRPr>
          </a:p>
          <a:p>
            <a:r>
              <a:rPr lang="ru-RU" sz="2000" dirty="0">
                <a:latin typeface="Times New Roman"/>
                <a:ea typeface="Times New Roman"/>
              </a:rPr>
              <a:t>Увеличение частоты возникновения (лесных) пожаров в лесах и площадей, пройденных пожарами </a:t>
            </a:r>
            <a:endParaRPr lang="ru-RU" sz="2000" dirty="0" smtClean="0">
              <a:latin typeface="Times New Roman"/>
              <a:ea typeface="Times New Roman"/>
            </a:endParaRPr>
          </a:p>
          <a:p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Увеличение частоты вспышек массового размножения вредных организмов в лесах</a:t>
            </a:r>
          </a:p>
          <a:p>
            <a:r>
              <a:rPr lang="ru-RU" sz="2000" dirty="0">
                <a:latin typeface="Times New Roman"/>
                <a:ea typeface="Times New Roman"/>
              </a:rPr>
              <a:t>Увеличение частоты проявления последствий экстремальных погодных явлений в лесах </a:t>
            </a:r>
            <a:endParaRPr lang="ru-RU" sz="2000" dirty="0" smtClean="0">
              <a:latin typeface="Times New Roman"/>
              <a:ea typeface="Times New Roman"/>
            </a:endParaRPr>
          </a:p>
          <a:p>
            <a:endParaRPr lang="ru-RU" sz="20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2856-AEFC-4281-8E23-EDA2A34609DD}" type="slidenum">
              <a:rPr lang="ru-RU" smtClean="0"/>
              <a:pPr/>
              <a:t>3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002525"/>
              </p:ext>
            </p:extLst>
          </p:nvPr>
        </p:nvGraphicFramePr>
        <p:xfrm>
          <a:off x="683568" y="6164817"/>
          <a:ext cx="7704857" cy="6931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6090"/>
                <a:gridCol w="2033019"/>
                <a:gridCol w="2033019"/>
                <a:gridCol w="1862729"/>
              </a:tblGrid>
              <a:tr h="6931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</a:rPr>
                        <a:t>Меры адаптации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17" marR="32217" marT="53002" marB="53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</a:rPr>
                        <a:t>Мероприятия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17" marR="32217" marT="53002" marB="53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Объем </a:t>
                      </a:r>
                      <a:r>
                        <a:rPr lang="ru-RU" sz="900" dirty="0" smtClean="0">
                          <a:effectLst/>
                        </a:rPr>
                        <a:t>мероприятий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17" marR="32217" marT="53002" marB="53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</a:rPr>
                        <a:t>Стоимость </a:t>
                      </a:r>
                      <a:r>
                        <a:rPr lang="ru-RU" sz="900" dirty="0">
                          <a:effectLst/>
                        </a:rPr>
                        <a:t>работ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17" marR="32217" marT="53002" marB="5300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080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М</a:t>
            </a:r>
            <a:r>
              <a:rPr lang="ru-RU" sz="27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етодические </a:t>
            </a:r>
            <a:r>
              <a:rPr lang="ru-RU" sz="270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указания по количественному определению объема поглощения парниковых </a:t>
            </a:r>
            <a:r>
              <a:rPr lang="ru-RU" sz="27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газов</a:t>
            </a:r>
            <a:br>
              <a:rPr lang="ru-RU" sz="27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400" dirty="0" smtClean="0">
                <a:hlinkClick r:id="rId2"/>
              </a:rPr>
              <a:t>распоряжение Минприроды </a:t>
            </a:r>
            <a:r>
              <a:rPr lang="ru-RU" sz="2400" dirty="0">
                <a:hlinkClick r:id="rId2"/>
              </a:rPr>
              <a:t>России от 30.06.2017 N 20-р</a:t>
            </a:r>
            <a:endParaRPr lang="ru-RU" sz="2700" dirty="0">
              <a:solidFill>
                <a:srgbClr val="00B05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/>
          </a:bodyPr>
          <a:lstStyle/>
          <a:p>
            <a:pPr marL="180000" indent="0" algn="just"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Объем поглощения парниковых газов рассматривается как баланс между их выбросами из источников и абсорбцией поглотителями, происходящими в окружающей среде в результате природных и антропогенных процессов. На основании этих методических указаний определение объема поглощения парниковых газов может осуществляться при реализации проектов, направленных на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лесовосстановление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, лесоразведение и рекультивацию земель. </a:t>
            </a:r>
            <a:endParaRPr lang="ru-RU" sz="2400" dirty="0">
              <a:ea typeface="Calibri"/>
              <a:cs typeface="Times New Roman"/>
            </a:endParaRPr>
          </a:p>
          <a:p>
            <a:pPr marL="180000" indent="0" algn="just"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При выполнении проектов по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лесовосстановлению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, для контроля состояния лесных культур и хода процесса естественного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лесовосстановления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, методические указания рекомендуют проводить регулярную оценку (с периодичностью не менее 5 лет) достигнутых изменений запасов углерода в пулах биомассы, мертвой древесины, подстилки и почвы.</a:t>
            </a:r>
            <a:endParaRPr lang="ru-RU" sz="2400" dirty="0">
              <a:ea typeface="Calibri"/>
              <a:cs typeface="Times New Roman"/>
            </a:endParaRPr>
          </a:p>
          <a:p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2856-AEFC-4281-8E23-EDA2A34609DD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67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pPr algn="l"/>
            <a:r>
              <a:rPr lang="ru-RU" sz="270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Методические указания по количественному определению объема поглощения парниковых газов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184576"/>
          </a:xfrm>
        </p:spPr>
        <p:txBody>
          <a:bodyPr>
            <a:normAutofit fontScale="55000" lnSpcReduction="20000"/>
          </a:bodyPr>
          <a:lstStyle/>
          <a:p>
            <a:pPr indent="450215" algn="just">
              <a:lnSpc>
                <a:spcPct val="13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Times New Roman"/>
              </a:rPr>
              <a:t>В перспективе глобальных изменений климата для выполнения корректной оценки достигнутого увеличения поглощения или сокращения выброса СО</a:t>
            </a:r>
            <a:r>
              <a:rPr lang="ru-RU" baseline="-25000" dirty="0">
                <a:latin typeface="Times New Roman"/>
                <a:ea typeface="Times New Roman"/>
              </a:rPr>
              <a:t>2</a:t>
            </a:r>
            <a:r>
              <a:rPr lang="ru-RU" dirty="0">
                <a:latin typeface="Times New Roman"/>
                <a:ea typeface="Times New Roman"/>
              </a:rPr>
              <a:t> в управляемых лесах Российской Федерации за определенный период, необходимо оценить разницу между итоговой величиной поглощения и выброса в отчетный год с базовым уровнем. Базовый уровень является показателем объема поглощений и выбросов от рассматриваемой лесной экосистемы в случае отсутствия дополнительных мер по регуляции потоков парниковых газов и пулов углерода, т. е. уровень поглощения и выбросов при ведении лесохозяйственной хозяйственной деятельности без изменений</a:t>
            </a:r>
            <a:r>
              <a:rPr lang="ru-RU" dirty="0" smtClean="0">
                <a:latin typeface="Times New Roman"/>
                <a:ea typeface="Times New Roman"/>
              </a:rPr>
              <a:t>.</a:t>
            </a:r>
          </a:p>
          <a:p>
            <a:pPr indent="450215" algn="just">
              <a:lnSpc>
                <a:spcPct val="130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Поглотительная </a:t>
            </a:r>
            <a:r>
              <a:rPr lang="ru-RU" dirty="0">
                <a:latin typeface="Times New Roman"/>
                <a:ea typeface="Times New Roman"/>
              </a:rPr>
              <a:t>способность лесов России рассчитывается с помощью «Системы региональной оценки бюджета углерода лесов» (РОБУЛ). </a:t>
            </a:r>
          </a:p>
          <a:p>
            <a:pPr indent="450215" algn="just">
              <a:lnSpc>
                <a:spcPct val="130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Результаты этих расчетов представлены в материалах Национального доклада о Кадастре в разделе 6 «Землепользование, изменения в землепользовании и лесное хозяйство» (Сектор 4 ОФД). </a:t>
            </a:r>
          </a:p>
          <a:p>
            <a:pPr indent="450215" algn="just">
              <a:lnSpc>
                <a:spcPct val="120000"/>
              </a:lnSpc>
              <a:spcAft>
                <a:spcPts val="0"/>
              </a:spcAft>
              <a:tabLst>
                <a:tab pos="450215" algn="l"/>
              </a:tabLst>
            </a:pPr>
            <a:endParaRPr lang="ru-RU" dirty="0">
              <a:latin typeface="Times New Roman"/>
              <a:ea typeface="Times New Roman"/>
            </a:endParaRPr>
          </a:p>
          <a:p>
            <a:pPr indent="450215" algn="just">
              <a:lnSpc>
                <a:spcPct val="130000"/>
              </a:lnSpc>
              <a:spcAft>
                <a:spcPts val="0"/>
              </a:spcAft>
              <a:tabLst>
                <a:tab pos="450215" algn="l"/>
              </a:tabLst>
            </a:pP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2856-AEFC-4281-8E23-EDA2A34609DD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03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Национальный доклад о </a:t>
            </a:r>
            <a:r>
              <a:rPr lang="ru-RU" sz="27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кадастре антропогенных выбросов из источников  и абсорбции поглотителями парниковых газов не регулируемых </a:t>
            </a:r>
            <a:r>
              <a:rPr lang="ru-RU" sz="270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Монреальским</a:t>
            </a:r>
            <a:r>
              <a:rPr lang="ru-RU" sz="27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 протоколом</a:t>
            </a:r>
            <a:br>
              <a:rPr lang="ru-RU" sz="27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en-US" sz="180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hlinkClick r:id="rId2"/>
              </a:rPr>
              <a:t>https://</a:t>
            </a:r>
            <a:r>
              <a:rPr lang="en-US" sz="18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hlinkClick r:id="rId2"/>
              </a:rPr>
              <a:t>unfccc.int/documents/65719</a:t>
            </a:r>
            <a:r>
              <a:rPr lang="ru-RU" sz="27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ru-RU" sz="27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7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ru-RU" sz="27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</a:br>
            <a:endParaRPr lang="ru-RU" sz="2700" dirty="0">
              <a:solidFill>
                <a:srgbClr val="00B05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40768"/>
            <a:ext cx="8964488" cy="4785395"/>
          </a:xfrm>
        </p:spPr>
        <p:txBody>
          <a:bodyPr>
            <a:normAutofit/>
          </a:bodyPr>
          <a:lstStyle/>
          <a:p>
            <a:pPr indent="216000">
              <a:spcBef>
                <a:spcPts val="0"/>
              </a:spcBef>
            </a:pPr>
            <a:r>
              <a:rPr lang="ru-RU" sz="2200" dirty="0">
                <a:latin typeface="Times New Roman"/>
                <a:ea typeface="Times New Roman"/>
              </a:rPr>
              <a:t>Раздел 6. В разделе приведены исходные данные и результаты расчетов выбросов и стока </a:t>
            </a:r>
            <a:r>
              <a:rPr lang="ru-RU" sz="2200" dirty="0" smtClean="0">
                <a:latin typeface="Times New Roman"/>
                <a:ea typeface="Times New Roman"/>
              </a:rPr>
              <a:t>парниковых </a:t>
            </a:r>
            <a:r>
              <a:rPr lang="ru-RU" sz="2200" dirty="0">
                <a:latin typeface="Times New Roman"/>
                <a:ea typeface="Times New Roman"/>
              </a:rPr>
              <a:t>газов в результате антропогенной деятельности при землепользовании, изменении </a:t>
            </a:r>
            <a:r>
              <a:rPr lang="ru-RU" sz="2200" dirty="0" smtClean="0">
                <a:latin typeface="Times New Roman"/>
                <a:ea typeface="Times New Roman"/>
              </a:rPr>
              <a:t>землепользования </a:t>
            </a:r>
            <a:r>
              <a:rPr lang="ru-RU" sz="2200" dirty="0">
                <a:latin typeface="Times New Roman"/>
                <a:ea typeface="Times New Roman"/>
              </a:rPr>
              <a:t>и в лесном хозяйстве (ЗИЗЛХ</a:t>
            </a:r>
            <a:r>
              <a:rPr lang="ru-RU" sz="2200" dirty="0" smtClean="0">
                <a:latin typeface="Times New Roman"/>
                <a:ea typeface="Times New Roman"/>
              </a:rPr>
              <a:t>)</a:t>
            </a:r>
            <a:r>
              <a:rPr lang="ru-RU" dirty="0" smtClean="0"/>
              <a:t>.</a:t>
            </a:r>
          </a:p>
          <a:p>
            <a:pPr indent="216000">
              <a:spcBef>
                <a:spcPts val="0"/>
              </a:spcBef>
            </a:pPr>
            <a:r>
              <a:rPr lang="ru-RU" sz="2200" dirty="0">
                <a:latin typeface="Times New Roman"/>
                <a:ea typeface="Times New Roman"/>
              </a:rPr>
              <a:t>МГЭИК  выделяет  основные  резервуары  (пулы),  изменения  в  которых  могут  </a:t>
            </a:r>
            <a:r>
              <a:rPr lang="ru-RU" sz="2200" dirty="0" smtClean="0">
                <a:latin typeface="Times New Roman"/>
                <a:ea typeface="Times New Roman"/>
              </a:rPr>
              <a:t>сопровождаться </a:t>
            </a:r>
            <a:r>
              <a:rPr lang="ru-RU" sz="2200" dirty="0">
                <a:latin typeface="Times New Roman"/>
                <a:ea typeface="Times New Roman"/>
              </a:rPr>
              <a:t>выбросами или поглощением парниковых газов. Эти резервуары, включающие </a:t>
            </a:r>
            <a:r>
              <a:rPr lang="ru-RU" sz="2200" dirty="0" smtClean="0">
                <a:latin typeface="Times New Roman"/>
                <a:ea typeface="Times New Roman"/>
              </a:rPr>
              <a:t>биомассу  </a:t>
            </a:r>
            <a:r>
              <a:rPr lang="ru-RU" sz="2200" dirty="0">
                <a:latin typeface="Times New Roman"/>
                <a:ea typeface="Times New Roman"/>
              </a:rPr>
              <a:t>(надземный  и  подземный  пулы),  мертвое  органическое  вещество  и  почвы,  должны </a:t>
            </a:r>
            <a:r>
              <a:rPr lang="ru-RU" sz="2200" dirty="0" smtClean="0">
                <a:latin typeface="Times New Roman"/>
                <a:ea typeface="Times New Roman"/>
              </a:rPr>
              <a:t>учитываться </a:t>
            </a:r>
            <a:r>
              <a:rPr lang="ru-RU" sz="2200" dirty="0">
                <a:latin typeface="Times New Roman"/>
                <a:ea typeface="Times New Roman"/>
              </a:rPr>
              <a:t>в ежегодных национальных кадастрах парниковых  газов стран, включенных в </a:t>
            </a:r>
            <a:r>
              <a:rPr lang="ru-RU" sz="2200" dirty="0" smtClean="0">
                <a:latin typeface="Times New Roman"/>
                <a:ea typeface="Times New Roman"/>
              </a:rPr>
              <a:t>Приложение </a:t>
            </a:r>
            <a:r>
              <a:rPr lang="ru-RU" sz="2200" dirty="0">
                <a:latin typeface="Times New Roman"/>
                <a:ea typeface="Times New Roman"/>
              </a:rPr>
              <a:t>I к РКИК </a:t>
            </a:r>
            <a:r>
              <a:rPr lang="ru-RU" sz="2200" dirty="0" smtClean="0">
                <a:latin typeface="Times New Roman"/>
                <a:ea typeface="Times New Roman"/>
              </a:rPr>
              <a:t>ООН.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2856-AEFC-4281-8E23-EDA2A34609DD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29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Абсорбция углерода управляемыми лесами лесного фонда по </a:t>
            </a:r>
            <a:r>
              <a:rPr lang="ru-RU" sz="24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пулам по данным Национального доклада</a:t>
            </a:r>
            <a:endParaRPr lang="ru-RU" sz="2400" dirty="0">
              <a:solidFill>
                <a:srgbClr val="00B050"/>
              </a:solidFill>
              <a:latin typeface="Times New Roman"/>
              <a:ea typeface="Times New Roman"/>
              <a:cs typeface="Times New Roman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2062035"/>
              </p:ext>
            </p:extLst>
          </p:nvPr>
        </p:nvGraphicFramePr>
        <p:xfrm>
          <a:off x="1043608" y="1412778"/>
          <a:ext cx="7416825" cy="45610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9134"/>
                <a:gridCol w="1529612"/>
                <a:gridCol w="1529612"/>
                <a:gridCol w="1014647"/>
                <a:gridCol w="1136910"/>
                <a:gridCol w="1136910"/>
              </a:tblGrid>
              <a:tr h="393724">
                <a:tc rowSpan="2"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</a:t>
                      </a:r>
                    </a:p>
                  </a:txBody>
                  <a:tcPr marL="6350" marR="6350" marT="0" marB="0" anchor="ctr"/>
                </a:tc>
                <a:tc gridSpan="5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Поглощение углерода управляемыми лесами по пулам, тыс. т С·год-1</a:t>
                      </a:r>
                    </a:p>
                  </a:txBody>
                  <a:tcPr marL="6350" marR="635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87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биомасса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мертвая древесина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подстилка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почва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 пулы</a:t>
                      </a:r>
                    </a:p>
                  </a:txBody>
                  <a:tcPr marL="6350" marR="6350" marT="0" marB="0" anchor="ctr"/>
                </a:tc>
              </a:tr>
              <a:tr h="409512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1990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197425,7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27939,6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10119,2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42343,9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277828,5</a:t>
                      </a:r>
                    </a:p>
                  </a:txBody>
                  <a:tcPr marL="6350" marR="6350" marT="0" marB="0" anchor="ctr"/>
                </a:tc>
              </a:tr>
              <a:tr h="404578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211333,3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31878,5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10580,3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46859,7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300651,8</a:t>
                      </a:r>
                    </a:p>
                  </a:txBody>
                  <a:tcPr marL="6350" marR="6350" marT="0" marB="0" anchor="ctr"/>
                </a:tc>
              </a:tr>
              <a:tr h="409512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2005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214443,4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32274,8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10107,3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46670,4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303495,9</a:t>
                      </a:r>
                    </a:p>
                  </a:txBody>
                  <a:tcPr marL="6350" marR="6350" marT="0" marB="0" anchor="ctr"/>
                </a:tc>
              </a:tr>
              <a:tr h="404578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2010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237028,2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36886,8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10139,0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48370,8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332424,9</a:t>
                      </a:r>
                    </a:p>
                  </a:txBody>
                  <a:tcPr marL="6350" marR="6350" marT="0" marB="0" anchor="ctr"/>
                </a:tc>
              </a:tr>
              <a:tr h="409512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2011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231212,1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35594,1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10209,5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48692,5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325708,1</a:t>
                      </a:r>
                    </a:p>
                  </a:txBody>
                  <a:tcPr marL="6350" marR="6350" marT="0" marB="0" anchor="ctr"/>
                </a:tc>
              </a:tr>
              <a:tr h="409512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2012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235509,2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36252,2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10299,5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48977,5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331038,5</a:t>
                      </a:r>
                    </a:p>
                  </a:txBody>
                  <a:tcPr marL="6350" marR="6350" marT="0" marB="0" anchor="ctr"/>
                </a:tc>
              </a:tr>
              <a:tr h="404578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2013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233492,9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35750,1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10290,8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48883,7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328417,5</a:t>
                      </a:r>
                    </a:p>
                  </a:txBody>
                  <a:tcPr marL="6350" marR="6350" marT="0" marB="0" anchor="ctr"/>
                </a:tc>
              </a:tr>
              <a:tr h="409512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2014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234509,2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35996,8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10193,2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48744,9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329444,1</a:t>
                      </a:r>
                    </a:p>
                  </a:txBody>
                  <a:tcPr marL="6350" marR="6350" marT="0" marB="0" anchor="ctr"/>
                </a:tc>
              </a:tr>
              <a:tr h="418393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2015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234839,1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35899,3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10235,1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48957,0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329930,5</a:t>
                      </a:r>
                    </a:p>
                  </a:txBody>
                  <a:tcPr marL="6350" marR="6350" marT="0" marB="0" anchor="ctr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2856-AEFC-4281-8E23-EDA2A34609DD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03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778098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Абсорбция СО2 в секторе «Землепользование, </a:t>
            </a:r>
            <a:br>
              <a:rPr lang="ru-RU" sz="270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70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изменения в землепользовании и лесное хозяйство»</a:t>
            </a:r>
            <a:br>
              <a:rPr lang="ru-RU" sz="270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70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 </a:t>
            </a:r>
            <a:br>
              <a:rPr lang="ru-RU" sz="270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</a:br>
            <a:endParaRPr lang="ru-RU" sz="2700" dirty="0">
              <a:solidFill>
                <a:srgbClr val="00B05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2856-AEFC-4281-8E23-EDA2A34609DD}" type="slidenum">
              <a:rPr lang="ru-RU" smtClean="0"/>
              <a:pPr/>
              <a:t>8</a:t>
            </a:fld>
            <a:endParaRPr lang="ru-RU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6752"/>
            <a:ext cx="7823130" cy="420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659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1710</TotalTime>
  <Words>654</Words>
  <Application>Microsoft Office PowerPoint</Application>
  <PresentationFormat>Экран (4:3)</PresentationFormat>
  <Paragraphs>126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    </vt:lpstr>
      <vt:lpstr> Приложение 20 к Типовой форме лесного плана субъекта Российской Федерации (в части углеродного цикла) </vt:lpstr>
      <vt:lpstr>Приложение 21. Планируемые мероприятия по сохранению экологического потенциала лесов, адаптации к изменениям климата и повышению устойчивости лесов </vt:lpstr>
      <vt:lpstr>Методические указания по количественному определению объема поглощения парниковых газов распоряжение Минприроды России от 30.06.2017 N 20-р</vt:lpstr>
      <vt:lpstr>Методические указания по количественному определению объема поглощения парниковых газов</vt:lpstr>
      <vt:lpstr>Национальный доклад о кадастре антропогенных выбросов из источников  и абсорбции поглотителями парниковых газов не регулируемых Монреальским протоколом https://unfccc.int/documents/65719  </vt:lpstr>
      <vt:lpstr>Абсорбция углерода управляемыми лесами лесного фонда по пулам по данным Национального доклада</vt:lpstr>
      <vt:lpstr>Абсорбция СО2 в секторе «Землепользование,  изменения в землепользовании и лесное хозяйство»   </vt:lpstr>
    </vt:vector>
  </TitlesOfParts>
  <Company>PETRONIILH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КОМПЛЕКСНАЯ ОЦЕНКА ДОСТУПНОСТИ ЛЕСНЫХ РЕСУРСОВ С УЧЕТОМ РАЗВИТИЯ ЛЕСНОЙ ТРАНСПОРТНОЙ ИНФРАСТРУКТУРЫ НА ТЕРРИТОРИИ СЗФО</dc:title>
  <dc:creator>001</dc:creator>
  <cp:lastModifiedBy>hope-new</cp:lastModifiedBy>
  <cp:revision>203</cp:revision>
  <dcterms:created xsi:type="dcterms:W3CDTF">2013-10-04T07:21:12Z</dcterms:created>
  <dcterms:modified xsi:type="dcterms:W3CDTF">2018-05-07T10:18:36Z</dcterms:modified>
</cp:coreProperties>
</file>