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</p:sldMasterIdLst>
  <p:notesMasterIdLst>
    <p:notesMasterId r:id="rId6"/>
  </p:notesMasterIdLst>
  <p:handoutMasterIdLst>
    <p:handoutMasterId r:id="rId7"/>
  </p:handoutMasterIdLst>
  <p:sldIdLst>
    <p:sldId id="256" r:id="rId2"/>
    <p:sldId id="423" r:id="rId3"/>
    <p:sldId id="427" r:id="rId4"/>
    <p:sldId id="433" r:id="rId5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FF43"/>
    <a:srgbClr val="8ADF5B"/>
    <a:srgbClr val="F7FFC9"/>
    <a:srgbClr val="DCFF0D"/>
    <a:srgbClr val="008000"/>
    <a:srgbClr val="FFFFFF"/>
    <a:srgbClr val="339966"/>
    <a:srgbClr val="C5F5A1"/>
    <a:srgbClr val="FFE5E5"/>
    <a:srgbClr val="D5A3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62" autoAdjust="0"/>
    <p:restoredTop sz="94660" autoAdjust="0"/>
  </p:normalViewPr>
  <p:slideViewPr>
    <p:cSldViewPr>
      <p:cViewPr>
        <p:scale>
          <a:sx n="106" d="100"/>
          <a:sy n="106" d="100"/>
        </p:scale>
        <p:origin x="-8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F96AF-2B5D-4EF8-B715-6DCF338F4313}" type="datetimeFigureOut">
              <a:rPr lang="ru-RU" smtClean="0"/>
              <a:t>07.05.2018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BB5E5E-5A30-4029-9710-2067D76D9F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577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526CD2C-5596-4647-B79D-9F8690B11EE1}" type="datetimeFigureOut">
              <a:rPr lang="ru-RU"/>
              <a:pPr>
                <a:defRPr/>
              </a:pPr>
              <a:t>07.05.2018</a:t>
            </a:fld>
            <a:endParaRPr lang="ru-RU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CAE5235-3C22-4120-BE3D-4514FB81D3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0858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Server\креативные материалы\Презентации\2007\19-07-2007\in\Ребрендинг copy.gif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" y="198438"/>
            <a:ext cx="1277938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1357290" y="0"/>
            <a:ext cx="7786710" cy="1071546"/>
          </a:xfrm>
        </p:spPr>
        <p:txBody>
          <a:bodyPr/>
          <a:lstStyle>
            <a:lvl1pPr>
              <a:defRPr sz="3200" b="1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428728" y="6286520"/>
            <a:ext cx="7086600" cy="381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 sz="16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Creative Materials\2009\2009-02-06 - Кашпор\основной.jpg"/>
          <p:cNvPicPr>
            <a:picLocks noChangeAspect="1" noChangeArrowheads="1"/>
          </p:cNvPicPr>
          <p:nvPr userDrawn="1"/>
        </p:nvPicPr>
        <p:blipFill>
          <a:blip r:embed="rId2" cstate="print"/>
          <a:srcRect r="2985"/>
          <a:stretch>
            <a:fillRect/>
          </a:stretch>
        </p:blipFill>
        <p:spPr bwMode="auto">
          <a:xfrm>
            <a:off x="0" y="-1905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\\Server\креативные материалы\Презентации\2007\19-07-2007\in\Ребрендинг copy.gif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413" y="188913"/>
            <a:ext cx="7874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0"/>
            <a:ext cx="8072462" cy="928688"/>
          </a:xfrm>
        </p:spPr>
        <p:txBody>
          <a:bodyPr/>
          <a:lstStyle>
            <a:lvl1pPr algn="l">
              <a:lnSpc>
                <a:spcPct val="80000"/>
              </a:lnSpc>
              <a:defRPr lang="ru-RU" sz="24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01063" y="6418263"/>
            <a:ext cx="611187" cy="423862"/>
          </a:xfrm>
        </p:spPr>
        <p:txBody>
          <a:bodyPr/>
          <a:lstStyle>
            <a:lvl1pPr algn="ctr">
              <a:defRPr sz="2000" b="1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>
              <a:defRPr/>
            </a:pPr>
            <a:fld id="{A8791199-4428-4766-8DD1-876BF95B567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5"/>
          <p:cNvGraphicFramePr>
            <a:graphicFrameLocks noChangeAspect="1"/>
          </p:cNvGraphicFramePr>
          <p:nvPr/>
        </p:nvGraphicFramePr>
        <p:xfrm>
          <a:off x="73025" y="61913"/>
          <a:ext cx="9017000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1" name="Image" r:id="rId3" imgW="8609524" imgH="1307937" progId="">
                  <p:embed/>
                </p:oleObj>
              </mc:Choice>
              <mc:Fallback>
                <p:oleObj name="Image" r:id="rId3" imgW="8609524" imgH="1307937" progId="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" y="61913"/>
                        <a:ext cx="9017000" cy="1031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D77B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2A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B2B2B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6"/>
          <p:cNvSpPr>
            <a:spLocks noChangeArrowheads="1"/>
          </p:cNvSpPr>
          <p:nvPr/>
        </p:nvSpPr>
        <p:spPr bwMode="invGray">
          <a:xfrm>
            <a:off x="63500" y="6453188"/>
            <a:ext cx="8990013" cy="3730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ru-RU">
              <a:latin typeface="Arial" pitchFamily="34" charset="0"/>
            </a:endParaRP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ltGray">
          <a:xfrm>
            <a:off x="88900" y="1135063"/>
            <a:ext cx="8955088" cy="5265737"/>
          </a:xfrm>
          <a:prstGeom prst="rect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ru-RU">
              <a:latin typeface="Arial" pitchFamily="34" charset="0"/>
            </a:endParaRPr>
          </a:p>
        </p:txBody>
      </p: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-6350" y="0"/>
            <a:ext cx="9155113" cy="6859588"/>
            <a:chOff x="0" y="0"/>
            <a:chExt cx="5764" cy="4321"/>
          </a:xfrm>
        </p:grpSpPr>
        <p:sp>
          <p:nvSpPr>
            <p:cNvPr id="8" name="AutoShape 19"/>
            <p:cNvSpPr>
              <a:spLocks noChangeArrowheads="1"/>
            </p:cNvSpPr>
            <p:nvPr/>
          </p:nvSpPr>
          <p:spPr bwMode="white">
            <a:xfrm>
              <a:off x="27" y="24"/>
              <a:ext cx="5712" cy="4274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9" name="Freeform 20"/>
            <p:cNvSpPr>
              <a:spLocks/>
            </p:cNvSpPr>
            <p:nvPr/>
          </p:nvSpPr>
          <p:spPr bwMode="white">
            <a:xfrm>
              <a:off x="0" y="0"/>
              <a:ext cx="288" cy="282"/>
            </a:xfrm>
            <a:custGeom>
              <a:avLst/>
              <a:gdLst/>
              <a:ahLst/>
              <a:cxnLst>
                <a:cxn ang="0">
                  <a:pos x="2" y="282"/>
                </a:cxn>
                <a:cxn ang="0">
                  <a:pos x="82" y="144"/>
                </a:cxn>
                <a:cxn ang="0">
                  <a:pos x="165" y="36"/>
                </a:cxn>
                <a:cxn ang="0">
                  <a:pos x="288" y="0"/>
                </a:cxn>
                <a:cxn ang="0">
                  <a:pos x="0" y="0"/>
                </a:cxn>
              </a:cxnLst>
              <a:rect l="0" t="0" r="r" b="b"/>
              <a:pathLst>
                <a:path w="288" h="282">
                  <a:moveTo>
                    <a:pt x="2" y="282"/>
                  </a:moveTo>
                  <a:lnTo>
                    <a:pt x="82" y="144"/>
                  </a:lnTo>
                  <a:lnTo>
                    <a:pt x="165" y="36"/>
                  </a:ln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white">
            <a:xfrm>
              <a:off x="5" y="3985"/>
              <a:ext cx="244" cy="336"/>
            </a:xfrm>
            <a:custGeom>
              <a:avLst/>
              <a:gdLst/>
              <a:ahLst/>
              <a:cxnLst>
                <a:cxn ang="0">
                  <a:pos x="243" y="335"/>
                </a:cxn>
                <a:cxn ang="0">
                  <a:pos x="122" y="239"/>
                </a:cxn>
                <a:cxn ang="0">
                  <a:pos x="30" y="144"/>
                </a:cxn>
                <a:cxn ang="0">
                  <a:pos x="0" y="0"/>
                </a:cxn>
                <a:cxn ang="0">
                  <a:pos x="1" y="336"/>
                </a:cxn>
              </a:cxnLst>
              <a:rect l="0" t="0" r="r" b="b"/>
              <a:pathLst>
                <a:path w="243" h="336">
                  <a:moveTo>
                    <a:pt x="243" y="335"/>
                  </a:moveTo>
                  <a:lnTo>
                    <a:pt x="122" y="239"/>
                  </a:lnTo>
                  <a:lnTo>
                    <a:pt x="30" y="144"/>
                  </a:lnTo>
                  <a:lnTo>
                    <a:pt x="0" y="0"/>
                  </a:lnTo>
                  <a:lnTo>
                    <a:pt x="1" y="336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white">
            <a:xfrm>
              <a:off x="5511" y="4029"/>
              <a:ext cx="253" cy="290"/>
            </a:xfrm>
            <a:custGeom>
              <a:avLst/>
              <a:gdLst/>
              <a:ahLst/>
              <a:cxnLst>
                <a:cxn ang="0">
                  <a:pos x="229" y="0"/>
                </a:cxn>
                <a:cxn ang="0">
                  <a:pos x="164" y="144"/>
                </a:cxn>
                <a:cxn ang="0">
                  <a:pos x="98" y="253"/>
                </a:cxn>
                <a:cxn ang="0">
                  <a:pos x="0" y="290"/>
                </a:cxn>
                <a:cxn ang="0">
                  <a:pos x="232" y="287"/>
                </a:cxn>
              </a:cxnLst>
              <a:rect l="0" t="0" r="r" b="b"/>
              <a:pathLst>
                <a:path w="232" h="290">
                  <a:moveTo>
                    <a:pt x="229" y="0"/>
                  </a:moveTo>
                  <a:lnTo>
                    <a:pt x="164" y="144"/>
                  </a:lnTo>
                  <a:lnTo>
                    <a:pt x="98" y="253"/>
                  </a:lnTo>
                  <a:lnTo>
                    <a:pt x="0" y="290"/>
                  </a:lnTo>
                  <a:lnTo>
                    <a:pt x="232" y="287"/>
                  </a:lnTo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white">
            <a:xfrm>
              <a:off x="5472" y="0"/>
              <a:ext cx="288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82"/>
                </a:cxn>
                <a:cxn ang="0">
                  <a:pos x="252" y="165"/>
                </a:cxn>
                <a:cxn ang="0">
                  <a:pos x="288" y="288"/>
                </a:cxn>
                <a:cxn ang="0">
                  <a:pos x="288" y="0"/>
                </a:cxn>
              </a:cxnLst>
              <a:rect l="0" t="0" r="r" b="b"/>
              <a:pathLst>
                <a:path w="288" h="288">
                  <a:moveTo>
                    <a:pt x="0" y="0"/>
                  </a:moveTo>
                  <a:lnTo>
                    <a:pt x="144" y="82"/>
                  </a:lnTo>
                  <a:lnTo>
                    <a:pt x="252" y="165"/>
                  </a:lnTo>
                  <a:lnTo>
                    <a:pt x="288" y="288"/>
                  </a:lnTo>
                  <a:lnTo>
                    <a:pt x="288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algn="ctr" eaLnBrk="0" hangingPunct="0">
                <a:defRPr/>
              </a:pPr>
              <a:endParaRPr lang="ru-RU">
                <a:latin typeface="Arial" pitchFamily="34" charset="0"/>
              </a:endParaRPr>
            </a:p>
          </p:txBody>
        </p:sp>
      </p:grpSp>
      <p:pic>
        <p:nvPicPr>
          <p:cNvPr id="13" name="Picture 26" descr="Логотип белый в круге copy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08975" y="90488"/>
            <a:ext cx="758825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Oval 27"/>
          <p:cNvSpPr>
            <a:spLocks noChangeArrowheads="1"/>
          </p:cNvSpPr>
          <p:nvPr/>
        </p:nvSpPr>
        <p:spPr bwMode="auto">
          <a:xfrm>
            <a:off x="8340725" y="119063"/>
            <a:ext cx="719138" cy="719137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defRPr/>
            </a:pPr>
            <a:endParaRPr lang="ru-RU">
              <a:latin typeface="Arial" pitchFamily="34" charset="0"/>
            </a:endParaRPr>
          </a:p>
        </p:txBody>
      </p:sp>
      <p:pic>
        <p:nvPicPr>
          <p:cNvPr id="15" name="Picture 8" descr="Ребрендинг со светом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438" y="134938"/>
            <a:ext cx="100012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19088"/>
            <a:ext cx="7859713" cy="563562"/>
          </a:xfrm>
        </p:spPr>
        <p:txBody>
          <a:bodyPr/>
          <a:lstStyle>
            <a:lvl1pPr>
              <a:defRPr sz="20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304925"/>
            <a:ext cx="8229600" cy="4943475"/>
          </a:xfrm>
          <a:prstGeom prst="rect">
            <a:avLst/>
          </a:prstGeo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286750" y="260350"/>
            <a:ext cx="755650" cy="360363"/>
          </a:xfrm>
        </p:spPr>
        <p:txBody>
          <a:bodyPr/>
          <a:lstStyle>
            <a:lvl1pPr algn="ctr">
              <a:defRPr sz="1600"/>
            </a:lvl1pPr>
          </a:lstStyle>
          <a:p>
            <a:pPr>
              <a:defRPr/>
            </a:pPr>
            <a:fld id="{7F6A8613-D7A2-46AE-9BDF-854319E1217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60B6F-1A0E-4A1B-81AA-9325CCDA25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90488"/>
            <a:ext cx="7542212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48" name="Rectangle 2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2813" y="6389688"/>
            <a:ext cx="611187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20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74E315EA-035A-43C3-AC4D-CF6E26A8C69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 b="1">
          <a:solidFill>
            <a:srgbClr val="9999FF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black">
          <a:xfrm>
            <a:off x="142875" y="2500313"/>
            <a:ext cx="8858250" cy="238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ru-RU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Отражение в лесном плане </a:t>
            </a:r>
            <a:r>
              <a:rPr lang="ru-RU" sz="3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субъекта Российской </a:t>
            </a:r>
            <a:r>
              <a:rPr lang="ru-RU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Федерации информации о лесах и лесоустроительных работах</a:t>
            </a:r>
            <a:endParaRPr lang="ru-RU" sz="32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171" name="Rectangle 8"/>
          <p:cNvSpPr>
            <a:spLocks noChangeArrowheads="1"/>
          </p:cNvSpPr>
          <p:nvPr/>
        </p:nvSpPr>
        <p:spPr bwMode="auto">
          <a:xfrm>
            <a:off x="357188" y="6273544"/>
            <a:ext cx="8715375" cy="4862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>
              <a:lnSpc>
                <a:spcPct val="80000"/>
              </a:lnSpc>
              <a:tabLst>
                <a:tab pos="781050" algn="l"/>
              </a:tabLst>
            </a:pPr>
            <a:r>
              <a:rPr lang="ru-RU" sz="1600" b="1" dirty="0">
                <a:solidFill>
                  <a:srgbClr val="006600"/>
                </a:solidFill>
                <a:latin typeface="Verdana" pitchFamily="34" charset="0"/>
              </a:rPr>
              <a:t>Заместитель начальника Управления </a:t>
            </a:r>
            <a:r>
              <a:rPr lang="ru-RU" sz="1600" b="1" dirty="0" smtClean="0">
                <a:solidFill>
                  <a:srgbClr val="006600"/>
                </a:solidFill>
                <a:latin typeface="Verdana" pitchFamily="34" charset="0"/>
              </a:rPr>
              <a:t>земельных отношений </a:t>
            </a:r>
            <a:r>
              <a:rPr lang="ru-RU" sz="1600" b="1" smtClean="0">
                <a:solidFill>
                  <a:srgbClr val="006600"/>
                </a:solidFill>
                <a:latin typeface="Verdana" pitchFamily="34" charset="0"/>
              </a:rPr>
              <a:t>и лесоустройства </a:t>
            </a:r>
            <a:r>
              <a:rPr lang="ru-RU" sz="1600" b="1" dirty="0">
                <a:solidFill>
                  <a:srgbClr val="006600"/>
                </a:solidFill>
                <a:latin typeface="Verdana" pitchFamily="34" charset="0"/>
              </a:rPr>
              <a:t>Артамонов С.И.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F77C91-458F-4549-B7C2-872AF65452BF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544" y="1700906"/>
            <a:ext cx="8460432" cy="1872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350" dirty="0" smtClean="0">
                <a:solidFill>
                  <a:schemeClr val="tx2"/>
                </a:solidFill>
              </a:rPr>
              <a:t>- </a:t>
            </a:r>
            <a:r>
              <a:rPr lang="ru-RU" sz="2350" dirty="0">
                <a:solidFill>
                  <a:schemeClr val="tx2"/>
                </a:solidFill>
              </a:rPr>
              <a:t>документ лесного планирования, в котором определяются цели и задачи лесного планирования, а также мероприятия по осуществлению планируемого освоения лесов и зоны такого </a:t>
            </a:r>
            <a:r>
              <a:rPr lang="ru-RU" sz="2350" dirty="0" smtClean="0">
                <a:solidFill>
                  <a:schemeClr val="tx2"/>
                </a:solidFill>
              </a:rPr>
              <a:t>освоения (ст. 85 - 86 Лесного кодекса РФ)  </a:t>
            </a:r>
            <a:endParaRPr lang="ru-RU" sz="2350" dirty="0">
              <a:solidFill>
                <a:schemeClr val="tx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116632"/>
            <a:ext cx="781236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Лесной план субъекта Российской Федерации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3730082"/>
            <a:ext cx="777686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Разработка лесного плана регламентируется Типовой формой и составом лесного плана субъекта Российской Федерации, порядком его подготовки, утвержденным приказом Минприроды России от 20.12.2017 № 692 (зарегистрирован в Минюсте России, регистрационный № 50666 от 5 апреля 2018 г.)</a:t>
            </a:r>
          </a:p>
          <a:p>
            <a:pPr indent="457200"/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1071563" y="0"/>
            <a:ext cx="8072437" cy="928688"/>
          </a:xfrm>
        </p:spPr>
        <p:txBody>
          <a:bodyPr/>
          <a:lstStyle/>
          <a:p>
            <a:r>
              <a:rPr lang="ru-RU" dirty="0" smtClean="0"/>
              <a:t>Разделы лесного плана субъекта РФ, в которых отражена информация о лесах или лесоустроительных работах</a:t>
            </a:r>
            <a:endParaRPr dirty="0" smtClean="0">
              <a:solidFill>
                <a:srgbClr val="0D5D4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A30AF8-24D8-4055-AE1A-68A8489E4643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11268" name="Rectangle 1"/>
          <p:cNvSpPr>
            <a:spLocks noChangeArrowheads="1"/>
          </p:cNvSpPr>
          <p:nvPr/>
        </p:nvSpPr>
        <p:spPr bwMode="auto">
          <a:xfrm>
            <a:off x="683568" y="1290986"/>
            <a:ext cx="8352928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lvl="0" indent="-342900">
              <a:lnSpc>
                <a:spcPct val="85000"/>
              </a:lnSpc>
              <a:buAutoNum type="arabicPeriod"/>
            </a:pPr>
            <a:r>
              <a:rPr lang="ru-RU" b="1" dirty="0" smtClean="0"/>
              <a:t>Сведения о субъекте РФ, об информационной и методической основах разработки лесного плана субъекта РФ (приложения 2-5)</a:t>
            </a:r>
          </a:p>
          <a:p>
            <a:pPr marL="342900" lvl="0" indent="-342900">
              <a:lnSpc>
                <a:spcPct val="85000"/>
              </a:lnSpc>
              <a:buAutoNum type="arabicPeriod"/>
            </a:pPr>
            <a:endParaRPr lang="ru-RU" b="1" dirty="0" smtClean="0"/>
          </a:p>
          <a:p>
            <a:pPr marL="342900" lvl="0" indent="-342900">
              <a:lnSpc>
                <a:spcPct val="85000"/>
              </a:lnSpc>
              <a:buFont typeface="+mj-lt"/>
              <a:buAutoNum type="arabicPeriod"/>
            </a:pPr>
            <a:r>
              <a:rPr lang="ru-RU" b="1" dirty="0" smtClean="0"/>
              <a:t>Оценка организации использования лесов, выполнения мероприятий по охране, защите, воспроизводству лесов и изменения характеристик лесов за период действия предыдущего лесного плана (приложения 13-15) </a:t>
            </a:r>
          </a:p>
          <a:p>
            <a:pPr marL="342900" lvl="0" indent="-342900">
              <a:lnSpc>
                <a:spcPct val="85000"/>
              </a:lnSpc>
              <a:buFont typeface="+mj-lt"/>
              <a:buAutoNum type="arabicPeriod"/>
            </a:pPr>
            <a:endParaRPr lang="ru-RU" dirty="0"/>
          </a:p>
          <a:p>
            <a:pPr marL="342900" lvl="0" indent="-342900">
              <a:lnSpc>
                <a:spcPct val="85000"/>
              </a:lnSpc>
              <a:buFont typeface="+mj-lt"/>
              <a:buAutoNum type="arabicPeriod"/>
            </a:pPr>
            <a:r>
              <a:rPr lang="ru-RU" b="1" dirty="0" smtClean="0"/>
              <a:t>Оценка лесных ресурсов и </a:t>
            </a:r>
            <a:r>
              <a:rPr lang="ru-RU" b="1" dirty="0" err="1" smtClean="0"/>
              <a:t>средообразующих</a:t>
            </a:r>
            <a:r>
              <a:rPr lang="ru-RU" b="1" dirty="0" smtClean="0"/>
              <a:t>, </a:t>
            </a:r>
            <a:r>
              <a:rPr lang="ru-RU" b="1" dirty="0" err="1" smtClean="0"/>
              <a:t>водоохранных</a:t>
            </a:r>
            <a:r>
              <a:rPr lang="ru-RU" b="1" dirty="0" smtClean="0"/>
              <a:t>, защитных, санитарно-гигиенических, оздоровительных и иных полезных функций лесов, рынков </a:t>
            </a:r>
            <a:r>
              <a:rPr lang="ru-RU" b="1" dirty="0" err="1" smtClean="0"/>
              <a:t>лесопродукции</a:t>
            </a:r>
            <a:r>
              <a:rPr lang="ru-RU" b="1" dirty="0" smtClean="0"/>
              <a:t> и перспектив освоения лесов (приложение 19)</a:t>
            </a:r>
          </a:p>
          <a:p>
            <a:pPr marL="342900" lvl="0" indent="-342900">
              <a:lnSpc>
                <a:spcPct val="85000"/>
              </a:lnSpc>
              <a:buFont typeface="+mj-lt"/>
              <a:buAutoNum type="arabicPeriod"/>
            </a:pPr>
            <a:endParaRPr lang="ru-RU" dirty="0"/>
          </a:p>
          <a:p>
            <a:pPr marL="342900" lvl="0" indent="-342900">
              <a:lnSpc>
                <a:spcPct val="85000"/>
              </a:lnSpc>
              <a:buFont typeface="+mj-lt"/>
              <a:buAutoNum type="arabicPeriod"/>
            </a:pPr>
            <a:r>
              <a:rPr lang="ru-RU" b="1" dirty="0" smtClean="0"/>
              <a:t>Цели и задачи лесного плана субъекта РФ, выполнения мероприятий и плановые показатели на период реализации лесного плана субъекта РФ (приложение 28)  </a:t>
            </a:r>
          </a:p>
          <a:p>
            <a:pPr lvl="0">
              <a:lnSpc>
                <a:spcPct val="85000"/>
              </a:lnSpc>
            </a:pPr>
            <a:endParaRPr lang="ru-RU" dirty="0"/>
          </a:p>
          <a:p>
            <a:pPr marL="342900" lvl="0" indent="-342900">
              <a:lnSpc>
                <a:spcPct val="85000"/>
              </a:lnSpc>
              <a:buFont typeface="+mj-lt"/>
              <a:buAutoNum type="arabicPeriod"/>
            </a:pPr>
            <a:endParaRPr lang="ru-RU" dirty="0"/>
          </a:p>
          <a:p>
            <a:pPr marL="342900" lvl="0" indent="-342900">
              <a:lnSpc>
                <a:spcPct val="85000"/>
              </a:lnSpc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Содержимое 2"/>
          <p:cNvSpPr>
            <a:spLocks noGrp="1"/>
          </p:cNvSpPr>
          <p:nvPr>
            <p:ph idx="1"/>
          </p:nvPr>
        </p:nvSpPr>
        <p:spPr bwMode="auto">
          <a:xfrm>
            <a:off x="395288" y="2852738"/>
            <a:ext cx="8229600" cy="11096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buFont typeface="Wingdings" pitchFamily="2" charset="2"/>
              <a:buNone/>
            </a:pPr>
            <a:r>
              <a:rPr lang="ru-RU" smtClean="0">
                <a:solidFill>
                  <a:srgbClr val="339966"/>
                </a:solidFill>
              </a:rPr>
              <a:t>Спасибо за внимание!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7607B7-C678-4F11-B179-B6315B6DC8EC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fin2">
  <a:themeElements>
    <a:clrScheme name="cdb2004113l 4">
      <a:dk1>
        <a:srgbClr val="004386"/>
      </a:dk1>
      <a:lt1>
        <a:srgbClr val="FFFFFF"/>
      </a:lt1>
      <a:dk2>
        <a:srgbClr val="000000"/>
      </a:dk2>
      <a:lt2>
        <a:srgbClr val="B2B2B2"/>
      </a:lt2>
      <a:accent1>
        <a:srgbClr val="1ABA81"/>
      </a:accent1>
      <a:accent2>
        <a:srgbClr val="E4A800"/>
      </a:accent2>
      <a:accent3>
        <a:srgbClr val="FFFFFF"/>
      </a:accent3>
      <a:accent4>
        <a:srgbClr val="003872"/>
      </a:accent4>
      <a:accent5>
        <a:srgbClr val="ABD9C1"/>
      </a:accent5>
      <a:accent6>
        <a:srgbClr val="CF9800"/>
      </a:accent6>
      <a:hlink>
        <a:srgbClr val="3191F1"/>
      </a:hlink>
      <a:folHlink>
        <a:srgbClr val="83A6A7"/>
      </a:folHlink>
    </a:clrScheme>
    <a:fontScheme name="3_fin2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db2004113l 1">
        <a:dk1>
          <a:srgbClr val="0F349B"/>
        </a:dk1>
        <a:lt1>
          <a:srgbClr val="FFFFFF"/>
        </a:lt1>
        <a:dk2>
          <a:srgbClr val="333333"/>
        </a:dk2>
        <a:lt2>
          <a:srgbClr val="B2B2B2"/>
        </a:lt2>
        <a:accent1>
          <a:srgbClr val="57B3E1"/>
        </a:accent1>
        <a:accent2>
          <a:srgbClr val="009999"/>
        </a:accent2>
        <a:accent3>
          <a:srgbClr val="FFFFFF"/>
        </a:accent3>
        <a:accent4>
          <a:srgbClr val="0B2B84"/>
        </a:accent4>
        <a:accent5>
          <a:srgbClr val="B4D6EE"/>
        </a:accent5>
        <a:accent6>
          <a:srgbClr val="008A8A"/>
        </a:accent6>
        <a:hlink>
          <a:srgbClr val="9999FF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13l 2">
        <a:dk1>
          <a:srgbClr val="174FB5"/>
        </a:dk1>
        <a:lt1>
          <a:srgbClr val="FFFFFF"/>
        </a:lt1>
        <a:dk2>
          <a:srgbClr val="000000"/>
        </a:dk2>
        <a:lt2>
          <a:srgbClr val="B2B2B2"/>
        </a:lt2>
        <a:accent1>
          <a:srgbClr val="EAA22C"/>
        </a:accent1>
        <a:accent2>
          <a:srgbClr val="96D1E6"/>
        </a:accent2>
        <a:accent3>
          <a:srgbClr val="FFFFFF"/>
        </a:accent3>
        <a:accent4>
          <a:srgbClr val="12429A"/>
        </a:accent4>
        <a:accent5>
          <a:srgbClr val="F3CEAC"/>
        </a:accent5>
        <a:accent6>
          <a:srgbClr val="87BDD0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13l 3">
        <a:dk1>
          <a:srgbClr val="004386"/>
        </a:dk1>
        <a:lt1>
          <a:srgbClr val="FFFFFF"/>
        </a:lt1>
        <a:dk2>
          <a:srgbClr val="003366"/>
        </a:dk2>
        <a:lt2>
          <a:srgbClr val="B2B2B2"/>
        </a:lt2>
        <a:accent1>
          <a:srgbClr val="1ABA81"/>
        </a:accent1>
        <a:accent2>
          <a:srgbClr val="E4A800"/>
        </a:accent2>
        <a:accent3>
          <a:srgbClr val="FFFFFF"/>
        </a:accent3>
        <a:accent4>
          <a:srgbClr val="003872"/>
        </a:accent4>
        <a:accent5>
          <a:srgbClr val="ABD9C1"/>
        </a:accent5>
        <a:accent6>
          <a:srgbClr val="CF9800"/>
        </a:accent6>
        <a:hlink>
          <a:srgbClr val="3191F1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13l 4">
        <a:dk1>
          <a:srgbClr val="004386"/>
        </a:dk1>
        <a:lt1>
          <a:srgbClr val="FFFFFF"/>
        </a:lt1>
        <a:dk2>
          <a:srgbClr val="000000"/>
        </a:dk2>
        <a:lt2>
          <a:srgbClr val="B2B2B2"/>
        </a:lt2>
        <a:accent1>
          <a:srgbClr val="1ABA81"/>
        </a:accent1>
        <a:accent2>
          <a:srgbClr val="E4A800"/>
        </a:accent2>
        <a:accent3>
          <a:srgbClr val="FFFFFF"/>
        </a:accent3>
        <a:accent4>
          <a:srgbClr val="003872"/>
        </a:accent4>
        <a:accent5>
          <a:srgbClr val="ABD9C1"/>
        </a:accent5>
        <a:accent6>
          <a:srgbClr val="CF9800"/>
        </a:accent6>
        <a:hlink>
          <a:srgbClr val="3191F1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fin2</Template>
  <TotalTime>1989</TotalTime>
  <Words>227</Words>
  <Application>Microsoft Office PowerPoint</Application>
  <PresentationFormat>Экран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3_fin2</vt:lpstr>
      <vt:lpstr>Image</vt:lpstr>
      <vt:lpstr>Презентация PowerPoint</vt:lpstr>
      <vt:lpstr>Презентация PowerPoint</vt:lpstr>
      <vt:lpstr>Разделы лесного плана субъекта РФ, в которых отражена информация о лесах или лесоустроительных работах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Костюченко</dc:creator>
  <cp:lastModifiedBy>hope-new</cp:lastModifiedBy>
  <cp:revision>326</cp:revision>
  <cp:lastPrinted>2015-10-16T08:09:53Z</cp:lastPrinted>
  <dcterms:created xsi:type="dcterms:W3CDTF">2007-07-27T09:44:04Z</dcterms:created>
  <dcterms:modified xsi:type="dcterms:W3CDTF">2018-05-07T10:17:46Z</dcterms:modified>
</cp:coreProperties>
</file>