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312" r:id="rId2"/>
    <p:sldId id="321" r:id="rId3"/>
    <p:sldId id="325" r:id="rId4"/>
    <p:sldId id="332" r:id="rId5"/>
    <p:sldId id="333" r:id="rId6"/>
    <p:sldId id="334" r:id="rId7"/>
    <p:sldId id="335" r:id="rId8"/>
    <p:sldId id="336" r:id="rId9"/>
    <p:sldId id="337" r:id="rId10"/>
    <p:sldId id="317" r:id="rId11"/>
  </p:sldIdLst>
  <p:sldSz cx="9144000" cy="6858000" type="screen4x3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FC47"/>
    <a:srgbClr val="BEFEC1"/>
    <a:srgbClr val="1AA507"/>
    <a:srgbClr val="0D11B3"/>
    <a:srgbClr val="E7FDEC"/>
    <a:srgbClr val="AAF8BD"/>
    <a:srgbClr val="D8FED9"/>
    <a:srgbClr val="FBF3DB"/>
    <a:srgbClr val="FBFAD9"/>
    <a:srgbClr val="FCF8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7" autoAdjust="0"/>
    <p:restoredTop sz="94660"/>
  </p:normalViewPr>
  <p:slideViewPr>
    <p:cSldViewPr>
      <p:cViewPr>
        <p:scale>
          <a:sx n="134" d="100"/>
          <a:sy n="134" d="100"/>
        </p:scale>
        <p:origin x="522" y="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D64DC-9719-4541-8753-429D18276A93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1BE78-88C4-4213-AD83-D9DC62398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065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8188" indent="-282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5063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9088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3113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03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575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147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719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35EA121-E3A9-4B62-9EF8-998279202EDD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03567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75" y="-19051"/>
            <a:ext cx="9163051" cy="687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2338" y="1635853"/>
            <a:ext cx="8422546" cy="196459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1C27-2803-4DEB-9007-1165D5BEE6CA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5D22-AE3D-4C24-8053-7B010E973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270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2" descr="фон през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5460" y="335560"/>
            <a:ext cx="7684316" cy="755009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93219" y="6558900"/>
            <a:ext cx="622920" cy="3651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287077/7791afd92efca9d0d75c2317024568f654efd9c3/#dst100037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D:\DOCIMENTS\DESKTOP\Титу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179388" y="4437063"/>
            <a:ext cx="5832772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Начальник отдела геоинформационных систем-технологий, лесного планирования и проектирования </a:t>
            </a:r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филиала </a:t>
            </a:r>
            <a:endParaRPr lang="ru-RU" sz="16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ФГБУ </a:t>
            </a:r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«Рослесинфорг» «Заплеспроект»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Алешин И.В. </a:t>
            </a:r>
            <a:endParaRPr lang="ru-RU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355600" y="1628775"/>
            <a:ext cx="8393113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Планирование объемов работ по использованию лесов для различных видов</a:t>
            </a:r>
            <a:endParaRPr lang="ru-RU" altLang="ru-RU" sz="2400" b="1" dirty="0">
              <a:solidFill>
                <a:schemeClr val="bg1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4101" name="Picture 9" descr="B:\Логотипы\Рослесинфорг\Roslesinforg-бел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404813"/>
            <a:ext cx="649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"/>
          <p:cNvSpPr txBox="1">
            <a:spLocks noChangeArrowheads="1"/>
          </p:cNvSpPr>
          <p:nvPr/>
        </p:nvSpPr>
        <p:spPr bwMode="auto">
          <a:xfrm>
            <a:off x="2200275" y="501650"/>
            <a:ext cx="5256213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b="1" dirty="0">
                <a:solidFill>
                  <a:schemeClr val="bg1"/>
                </a:solidFill>
                <a:latin typeface="Arial" charset="0"/>
              </a:rPr>
              <a:t>ФЕДЕРАЛЬНОЕ  АГЕНТСТВО  ЛЕСНОГО  ХОЗЯЙСТВА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Arial" charset="0"/>
              </a:rPr>
              <a:t>ФГБУ  «</a:t>
            </a:r>
            <a:r>
              <a:rPr lang="ru-RU" altLang="ru-RU" sz="1800" b="1" dirty="0" err="1">
                <a:solidFill>
                  <a:schemeClr val="bg1"/>
                </a:solidFill>
                <a:latin typeface="Arial" charset="0"/>
              </a:rPr>
              <a:t>Рослесинфорг</a:t>
            </a:r>
            <a:r>
              <a:rPr lang="ru-RU" altLang="ru-RU" sz="1800" b="1" dirty="0">
                <a:solidFill>
                  <a:schemeClr val="bg1"/>
                </a:solidFill>
                <a:latin typeface="Arial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63875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4315" y="2440644"/>
            <a:ext cx="821537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54013" algn="ctr">
              <a:spcBef>
                <a:spcPts val="300"/>
              </a:spcBef>
              <a:spcAft>
                <a:spcPts val="300"/>
              </a:spcAft>
            </a:pPr>
            <a:r>
              <a:rPr lang="ru-RU" sz="4000" b="1" dirty="0" smtClean="0">
                <a:solidFill>
                  <a:srgbClr val="004C00"/>
                </a:solidFill>
                <a:latin typeface="Arial" pitchFamily="34" charset="0"/>
                <a:cs typeface="Arial" pitchFamily="34" charset="0"/>
              </a:rPr>
              <a:t>СПАСИБО ЗА ВНИМАНИЕ</a:t>
            </a:r>
            <a:endParaRPr lang="ru-RU" sz="4000" b="1" dirty="0">
              <a:solidFill>
                <a:srgbClr val="004C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143108" y="3786190"/>
            <a:ext cx="4857784" cy="1943100"/>
            <a:chOff x="2928926" y="3786190"/>
            <a:chExt cx="4857784" cy="1943100"/>
          </a:xfrm>
        </p:grpSpPr>
        <p:pic>
          <p:nvPicPr>
            <p:cNvPr id="5" name="Рисунок 4" descr="снимок главная_миниатюра 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6643702" y="4500570"/>
              <a:ext cx="1143008" cy="974565"/>
            </a:xfrm>
            <a:prstGeom prst="rect">
              <a:avLst/>
            </a:prstGeom>
            <a:ln w="3175">
              <a:noFill/>
            </a:ln>
            <a:effectLst>
              <a:reflection blurRad="6350" stA="52000" endA="300" endPos="35000" dir="5400000" sy="-100000" algn="bl" rotWithShape="0"/>
            </a:effectLst>
          </p:spPr>
        </p:pic>
        <p:pic>
          <p:nvPicPr>
            <p:cNvPr id="7" name="Рисунок 6" descr="снимок главная_миниатюра 3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4286248" y="4263020"/>
              <a:ext cx="1789514" cy="1237682"/>
            </a:xfrm>
            <a:prstGeom prst="rect">
              <a:avLst/>
            </a:prstGeom>
            <a:ln w="3175">
              <a:noFill/>
            </a:ln>
            <a:effectLst>
              <a:reflection blurRad="6350" stA="52000" endA="300" endPos="35000" dir="5400000" sy="-100000" algn="bl" rotWithShape="0"/>
            </a:effectLst>
          </p:spPr>
        </p:pic>
        <p:pic>
          <p:nvPicPr>
            <p:cNvPr id="8" name="Рисунок 7" descr="миниатюра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57884" y="3786190"/>
              <a:ext cx="990600" cy="19431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</p:pic>
        <p:pic>
          <p:nvPicPr>
            <p:cNvPr id="9" name="Рисунок 8" descr="C:\Documents and Settings\александр\Рабочий стол\1\internet.png"/>
            <p:cNvPicPr/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928926" y="4500570"/>
              <a:ext cx="1060222" cy="106022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" name="Скругленный прямоугольник 10"/>
          <p:cNvSpPr/>
          <p:nvPr/>
        </p:nvSpPr>
        <p:spPr>
          <a:xfrm>
            <a:off x="647363" y="32368"/>
            <a:ext cx="581671" cy="215444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26162" y="32368"/>
            <a:ext cx="502872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1400" b="1" dirty="0" smtClean="0">
                <a:solidFill>
                  <a:srgbClr val="B8D69C"/>
                </a:solidFill>
              </a:rPr>
              <a:t>ФГБУ</a:t>
            </a:r>
            <a:endParaRPr lang="ru-RU" sz="1400" dirty="0">
              <a:solidFill>
                <a:srgbClr val="B8D6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2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tabLst>
                <a:tab pos="266700" algn="l"/>
              </a:tabLst>
            </a:pPr>
            <a:r>
              <a:rPr lang="ru-RU" dirty="0">
                <a:cs typeface="Arial" panose="020B0604020202020204" pitchFamily="34" charset="0"/>
              </a:rPr>
              <a:t>Типовая форма лесного </a:t>
            </a:r>
            <a:r>
              <a:rPr lang="ru-RU" dirty="0" smtClean="0">
                <a:cs typeface="Arial" panose="020B0604020202020204" pitchFamily="34" charset="0"/>
              </a:rPr>
              <a:t>плана </a:t>
            </a:r>
            <a:br>
              <a:rPr lang="ru-RU" dirty="0" smtClean="0">
                <a:cs typeface="Arial" panose="020B0604020202020204" pitchFamily="34" charset="0"/>
              </a:rPr>
            </a:br>
            <a:r>
              <a:rPr lang="ru-RU" sz="1200" dirty="0" smtClean="0">
                <a:cs typeface="Arial" panose="020B0604020202020204" pitchFamily="34" charset="0"/>
              </a:rPr>
              <a:t>(</a:t>
            </a:r>
            <a:r>
              <a:rPr lang="ru-RU" sz="1200" dirty="0">
                <a:cs typeface="Arial" panose="020B0604020202020204" pitchFamily="34" charset="0"/>
              </a:rPr>
              <a:t>приказ Минприроды России №692 от 20.12.2017</a:t>
            </a:r>
            <a:r>
              <a:rPr lang="ru-RU" sz="1200" dirty="0" smtClean="0">
                <a:cs typeface="Arial" panose="020B0604020202020204" pitchFamily="34" charset="0"/>
              </a:rPr>
              <a:t>)</a:t>
            </a:r>
            <a:endParaRPr lang="ru-RU" sz="1200" dirty="0"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647363" y="32368"/>
            <a:ext cx="581671" cy="215444"/>
            <a:chOff x="647363" y="32368"/>
            <a:chExt cx="581671" cy="215444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647363" y="32368"/>
              <a:ext cx="581671" cy="215444"/>
            </a:xfrm>
            <a:prstGeom prst="round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26162" y="32368"/>
              <a:ext cx="502872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ru-RU" sz="1400" b="1" dirty="0" smtClean="0">
                  <a:solidFill>
                    <a:srgbClr val="B8D69C"/>
                  </a:solidFill>
                </a:rPr>
                <a:t>ФГБУ</a:t>
              </a:r>
              <a:endParaRPr lang="ru-RU" sz="1400" dirty="0">
                <a:solidFill>
                  <a:srgbClr val="B8D69C"/>
                </a:solidFill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7992888" cy="27641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31" y="4001282"/>
            <a:ext cx="7813069" cy="266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Ст.25 Лесного кодекса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647363" y="32368"/>
            <a:ext cx="581671" cy="215444"/>
            <a:chOff x="647363" y="32368"/>
            <a:chExt cx="581671" cy="215444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647363" y="32368"/>
              <a:ext cx="581671" cy="215444"/>
            </a:xfrm>
            <a:prstGeom prst="round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26162" y="32368"/>
              <a:ext cx="502872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ru-RU" sz="1400" b="1" dirty="0" smtClean="0">
                  <a:solidFill>
                    <a:srgbClr val="B8D69C"/>
                  </a:solidFill>
                </a:rPr>
                <a:t>ФГБУ</a:t>
              </a:r>
              <a:endParaRPr lang="ru-RU" sz="1400" dirty="0">
                <a:solidFill>
                  <a:srgbClr val="B8D69C"/>
                </a:solidFill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289415"/>
            <a:ext cx="2010244" cy="5544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763688" y="1393701"/>
            <a:ext cx="7128792" cy="483209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/>
              <a:t>1) заготовка древесины;</a:t>
            </a:r>
          </a:p>
          <a:p>
            <a:r>
              <a:rPr lang="ru-RU" sz="1400" dirty="0"/>
              <a:t>2) заготовка живицы;</a:t>
            </a:r>
          </a:p>
          <a:p>
            <a:r>
              <a:rPr lang="ru-RU" sz="1400" dirty="0"/>
              <a:t>3) заготовка и сбор </a:t>
            </a:r>
            <a:r>
              <a:rPr lang="ru-RU" sz="1400" dirty="0" err="1"/>
              <a:t>недревесных</a:t>
            </a:r>
            <a:r>
              <a:rPr lang="ru-RU" sz="1400" dirty="0"/>
              <a:t> лесных ресурсов;</a:t>
            </a:r>
          </a:p>
          <a:p>
            <a:r>
              <a:rPr lang="ru-RU" sz="1400" dirty="0"/>
              <a:t>4) заготовка пищевых лесных ресурсов и сбор лекарственных растений;</a:t>
            </a:r>
          </a:p>
          <a:p>
            <a:r>
              <a:rPr lang="ru-RU" sz="1400" dirty="0"/>
              <a:t>5) осуществление видов деятельности в сфере охотничьего хозяйства;</a:t>
            </a:r>
          </a:p>
          <a:p>
            <a:r>
              <a:rPr lang="ru-RU" sz="1400" dirty="0"/>
              <a:t>6) ведение сельского хозяйства;</a:t>
            </a:r>
          </a:p>
          <a:p>
            <a:r>
              <a:rPr lang="ru-RU" sz="1400" dirty="0"/>
              <a:t>7) осуществление научно-исследовательской деятельности, образовательной деятельности;</a:t>
            </a:r>
          </a:p>
          <a:p>
            <a:r>
              <a:rPr lang="ru-RU" sz="1400" dirty="0"/>
              <a:t>8) осуществление рекреационной деятельности;</a:t>
            </a:r>
          </a:p>
          <a:p>
            <a:r>
              <a:rPr lang="ru-RU" sz="1400" dirty="0"/>
              <a:t>9) создание лесных плантаций и их эксплуатация;</a:t>
            </a:r>
          </a:p>
          <a:p>
            <a:r>
              <a:rPr lang="ru-RU" sz="1400" dirty="0"/>
              <a:t>10) выращивание лесных плодовых, ягодных, декоративных растений, лекарственных растений;</a:t>
            </a:r>
          </a:p>
          <a:p>
            <a:r>
              <a:rPr lang="ru-RU" sz="1400" dirty="0"/>
              <a:t>10.1) выращивание посадочного материала лесных растений (саженцев, сеянцев);</a:t>
            </a:r>
          </a:p>
          <a:p>
            <a:r>
              <a:rPr lang="ru-RU" sz="1400" dirty="0"/>
              <a:t>11) выполнение работ по геологическому изучению недр, разработка месторождений полезных ископаемых;</a:t>
            </a:r>
          </a:p>
          <a:p>
            <a:r>
              <a:rPr lang="ru-RU" sz="1400" dirty="0"/>
              <a:t>12) строительство и эксплуатация водохранилищ и иных искусственных водных объектов, </a:t>
            </a:r>
          </a:p>
          <a:p>
            <a:r>
              <a:rPr lang="ru-RU" sz="1400" dirty="0"/>
              <a:t>      а также гидротехнических сооружений, морских портов, морских терминалов, речных портов, причалов;</a:t>
            </a:r>
          </a:p>
          <a:p>
            <a:r>
              <a:rPr lang="ru-RU" sz="1400" dirty="0"/>
              <a:t>13) строительство, реконструкция, эксплуатация линейных объектов;</a:t>
            </a:r>
          </a:p>
          <a:p>
            <a:r>
              <a:rPr lang="ru-RU" sz="1400" dirty="0"/>
              <a:t>14) переработка древесины и иных лесных ресурсов;</a:t>
            </a:r>
          </a:p>
          <a:p>
            <a:r>
              <a:rPr lang="ru-RU" sz="1400" dirty="0"/>
              <a:t>15) осуществление религиозной деятельности;</a:t>
            </a:r>
          </a:p>
          <a:p>
            <a:r>
              <a:rPr lang="ru-RU" sz="1400" dirty="0"/>
              <a:t>16) иные виды, определенные в соответствии с частью 2 </a:t>
            </a:r>
            <a:r>
              <a:rPr lang="ru-RU" sz="1400" u="sng" dirty="0">
                <a:hlinkClick r:id="rId3"/>
              </a:rPr>
              <a:t>статьи 6</a:t>
            </a:r>
            <a:r>
              <a:rPr lang="ru-RU" sz="1400" dirty="0"/>
              <a:t> настоящего Кодекса.</a:t>
            </a:r>
          </a:p>
        </p:txBody>
      </p:sp>
    </p:spTree>
    <p:extLst>
      <p:ext uri="{BB962C8B-B14F-4D97-AF65-F5344CB8AC3E}">
        <p14:creationId xmlns:p14="http://schemas.microsoft.com/office/powerpoint/2010/main" val="352869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7363" y="32368"/>
            <a:ext cx="581671" cy="215444"/>
          </a:xfrm>
          <a:prstGeom prst="roundRect">
            <a:avLst/>
          </a:prstGeom>
          <a:solidFill>
            <a:srgbClr val="0066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26162" y="32368"/>
            <a:ext cx="502872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1400" b="1" dirty="0" smtClean="0">
                <a:solidFill>
                  <a:srgbClr val="B8D69C"/>
                </a:solidFill>
              </a:rPr>
              <a:t>ФГБУ</a:t>
            </a:r>
            <a:endParaRPr lang="ru-RU" sz="1400" dirty="0">
              <a:solidFill>
                <a:srgbClr val="B8D69C"/>
              </a:solidFill>
            </a:endParaRPr>
          </a:p>
        </p:txBody>
      </p:sp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1325460" y="335560"/>
            <a:ext cx="7684316" cy="755009"/>
          </a:xfrm>
        </p:spPr>
        <p:txBody>
          <a:bodyPr/>
          <a:lstStyle/>
          <a:p>
            <a:r>
              <a:rPr lang="ru-RU" dirty="0" smtClean="0"/>
              <a:t>Заготовка древесины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496148" y="1441794"/>
            <a:ext cx="2475358" cy="1015663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tabLst>
                <a:tab pos="266700" algn="l"/>
              </a:tabLst>
            </a:pPr>
            <a:r>
              <a:rPr lang="ru-RU" sz="2000" b="1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С</a:t>
            </a:r>
            <a:r>
              <a:rPr lang="ru-RU" sz="2000" b="1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умма принятых</a:t>
            </a:r>
          </a:p>
          <a:p>
            <a:pPr algn="ctr">
              <a:tabLst>
                <a:tab pos="266700" algn="l"/>
              </a:tabLst>
            </a:pPr>
            <a:r>
              <a:rPr lang="ru-RU" sz="2000" b="1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расчетных лесосек </a:t>
            </a:r>
          </a:p>
          <a:p>
            <a:pPr algn="ctr">
              <a:tabLst>
                <a:tab pos="266700" algn="l"/>
              </a:tabLst>
            </a:pPr>
            <a:r>
              <a:rPr lang="ru-RU" sz="2000" b="1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лесничеств </a:t>
            </a:r>
            <a:r>
              <a:rPr lang="ru-RU" sz="2000" b="1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с</a:t>
            </a:r>
            <a:r>
              <a:rPr lang="ru-RU" sz="2000" b="1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убъекта</a:t>
            </a:r>
            <a:endParaRPr lang="ru-RU" sz="2000" b="1" dirty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83269" y="1340768"/>
            <a:ext cx="2664511" cy="1015663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tabLst>
                <a:tab pos="266700" algn="l"/>
              </a:tabLst>
            </a:pPr>
            <a:r>
              <a:rPr lang="ru-RU" sz="2000" b="1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Фактический объем </a:t>
            </a:r>
          </a:p>
          <a:p>
            <a:pPr algn="ctr">
              <a:tabLst>
                <a:tab pos="266700" algn="l"/>
              </a:tabLst>
            </a:pPr>
            <a:r>
              <a:rPr lang="ru-RU" sz="2000" b="1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заготовки</a:t>
            </a:r>
          </a:p>
          <a:p>
            <a:pPr algn="ctr">
              <a:tabLst>
                <a:tab pos="266700" algn="l"/>
              </a:tabLst>
            </a:pPr>
            <a:r>
              <a:rPr lang="ru-RU" sz="2000" b="1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д</a:t>
            </a:r>
            <a:r>
              <a:rPr lang="ru-RU" sz="2000" b="1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ревесины в субъекте</a:t>
            </a:r>
            <a:endParaRPr lang="ru-RU" sz="2000" b="1" dirty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1720" y="2996952"/>
            <a:ext cx="4982903" cy="132343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Данные по потребности и обеспеченности </a:t>
            </a:r>
          </a:p>
          <a:p>
            <a:pPr algn="ctr"/>
            <a:r>
              <a:rPr lang="ru-RU" sz="2000" b="1" dirty="0" smtClean="0"/>
              <a:t>сырьем промышленности,</a:t>
            </a:r>
          </a:p>
          <a:p>
            <a:pPr algn="ctr"/>
            <a:r>
              <a:rPr lang="ru-RU" sz="2000" b="1" dirty="0"/>
              <a:t>р</a:t>
            </a:r>
            <a:r>
              <a:rPr lang="ru-RU" sz="2000" b="1" dirty="0" smtClean="0"/>
              <a:t>ынках реализации древесины, </a:t>
            </a:r>
          </a:p>
          <a:p>
            <a:pPr algn="ctr"/>
            <a:r>
              <a:rPr lang="ru-RU" sz="2000" b="1" dirty="0" smtClean="0"/>
              <a:t>транспортной доступности лесов</a:t>
            </a:r>
            <a:endParaRPr lang="ru-RU" sz="20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496148" y="5446498"/>
            <a:ext cx="6264696" cy="400110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tabLst>
                <a:tab pos="266700" algn="l"/>
              </a:tabLst>
            </a:pPr>
            <a:r>
              <a:rPr lang="ru-RU" sz="2000" b="1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Плановые показатели заготовки древесины по годам</a:t>
            </a:r>
            <a:endParaRPr lang="ru-RU" sz="2000" b="1" dirty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179512" y="1772816"/>
            <a:ext cx="1316636" cy="42484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лево стрелка 18"/>
          <p:cNvSpPr/>
          <p:nvPr/>
        </p:nvSpPr>
        <p:spPr>
          <a:xfrm flipH="1">
            <a:off x="7747780" y="1628800"/>
            <a:ext cx="1152128" cy="4248472"/>
          </a:xfrm>
          <a:prstGeom prst="curvedRightArrow">
            <a:avLst/>
          </a:prstGeom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283968" y="4320391"/>
            <a:ext cx="647707" cy="11261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06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7363" y="32368"/>
            <a:ext cx="581671" cy="215444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26162" y="32368"/>
            <a:ext cx="502872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1400" b="1" dirty="0" smtClean="0">
                <a:solidFill>
                  <a:srgbClr val="B8D69C"/>
                </a:solidFill>
              </a:rPr>
              <a:t>ФГБУ</a:t>
            </a:r>
            <a:endParaRPr lang="ru-RU" sz="1400" dirty="0">
              <a:solidFill>
                <a:srgbClr val="B8D69C"/>
              </a:solidFill>
            </a:endParaRPr>
          </a:p>
        </p:txBody>
      </p:sp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1325460" y="335560"/>
            <a:ext cx="7684316" cy="755009"/>
          </a:xfrm>
        </p:spPr>
        <p:txBody>
          <a:bodyPr/>
          <a:lstStyle/>
          <a:p>
            <a:r>
              <a:rPr lang="ru-RU" dirty="0" smtClean="0"/>
              <a:t>Осуществление </a:t>
            </a:r>
            <a:r>
              <a:rPr lang="ru-RU" dirty="0"/>
              <a:t>видов деятельности в сфере охотничьего хозяйства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2" y="1700808"/>
            <a:ext cx="6034281" cy="70788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СХЕМА </a:t>
            </a:r>
            <a:r>
              <a:rPr lang="ru-RU" sz="2000" b="1" dirty="0"/>
              <a:t>РАЗМЕЩЕНИЯ, ИСПОЛЬЗОВАНИЯ И ОХРАНЫ </a:t>
            </a:r>
            <a:endParaRPr lang="ru-RU" sz="2000" dirty="0"/>
          </a:p>
          <a:p>
            <a:pPr algn="ctr"/>
            <a:r>
              <a:rPr lang="ru-RU" sz="2000" b="1" dirty="0"/>
              <a:t>ОХОТНИЧЬИХ УГОДИЙ НА </a:t>
            </a:r>
            <a:r>
              <a:rPr lang="ru-RU" sz="2000" b="1" dirty="0" smtClean="0"/>
              <a:t>ТЕРРИТОРИИ СУБЪЕКТА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36687" y="3501008"/>
            <a:ext cx="5040409" cy="461665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tabLst>
                <a:tab pos="266700" algn="l"/>
              </a:tabLst>
            </a:pPr>
            <a:r>
              <a:rPr lang="ru-RU" sz="2400" b="1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Планируемые объемы</a:t>
            </a:r>
            <a:endParaRPr lang="ru-RU" sz="2400" b="1" dirty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3" descr="D:\DOCIMENTS\DESKTOP\Наполнение\лес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" r="4762" b="3076"/>
          <a:stretch/>
        </p:blipFill>
        <p:spPr bwMode="auto">
          <a:xfrm flipH="1">
            <a:off x="107502" y="1212960"/>
            <a:ext cx="2376265" cy="552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войная стрелка вверх/вниз 4"/>
          <p:cNvSpPr/>
          <p:nvPr/>
        </p:nvSpPr>
        <p:spPr>
          <a:xfrm>
            <a:off x="5032855" y="2408694"/>
            <a:ext cx="648072" cy="109231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915816" y="4797152"/>
            <a:ext cx="5040409" cy="646331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tabLst>
                <a:tab pos="266700" algn="l"/>
              </a:tabLst>
            </a:pPr>
            <a:r>
              <a:rPr lang="ru-RU" b="1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с</a:t>
            </a:r>
            <a:r>
              <a:rPr lang="ru-RU" b="1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 учетом ограничений, предусматриваемых Лесным кодексом в отношении защитных лесов</a:t>
            </a:r>
            <a:endParaRPr lang="ru-RU" b="1" dirty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7363" y="32368"/>
            <a:ext cx="581671" cy="215444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26162" y="32368"/>
            <a:ext cx="502872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1400" b="1" dirty="0" smtClean="0">
                <a:solidFill>
                  <a:srgbClr val="B8D69C"/>
                </a:solidFill>
              </a:rPr>
              <a:t>ФГБУ</a:t>
            </a:r>
            <a:endParaRPr lang="ru-RU" sz="1400" dirty="0">
              <a:solidFill>
                <a:srgbClr val="B8D69C"/>
              </a:solidFill>
            </a:endParaRPr>
          </a:p>
        </p:txBody>
      </p:sp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1325460" y="335560"/>
            <a:ext cx="7684316" cy="755009"/>
          </a:xfrm>
        </p:spPr>
        <p:txBody>
          <a:bodyPr/>
          <a:lstStyle/>
          <a:p>
            <a:r>
              <a:rPr lang="ru-RU" dirty="0" smtClean="0"/>
              <a:t>Осуществление </a:t>
            </a:r>
            <a:r>
              <a:rPr lang="ru-RU" dirty="0"/>
              <a:t>рекреационной деятельности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95736" y="1772816"/>
            <a:ext cx="6768752" cy="409342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- данные о площадях лесопарковых зон, зеленых зон, </a:t>
            </a:r>
          </a:p>
          <a:p>
            <a:r>
              <a:rPr lang="ru-RU" sz="2000" b="1" dirty="0" smtClean="0"/>
              <a:t>- наличие социальных, экологических </a:t>
            </a:r>
          </a:p>
          <a:p>
            <a:r>
              <a:rPr lang="ru-RU" sz="2000" b="1" dirty="0" smtClean="0"/>
              <a:t>программ развития в регионе,</a:t>
            </a:r>
          </a:p>
          <a:p>
            <a:r>
              <a:rPr lang="ru-RU" sz="2000" b="1" dirty="0" smtClean="0"/>
              <a:t>- итоги работ рабочих групп по зеленым поясам городов,</a:t>
            </a:r>
          </a:p>
          <a:p>
            <a:r>
              <a:rPr lang="ru-RU" sz="2000" b="1" dirty="0" smtClean="0"/>
              <a:t>- отчетность по использованию лесных участков, </a:t>
            </a:r>
          </a:p>
          <a:p>
            <a:r>
              <a:rPr lang="ru-RU" sz="2000" b="1" dirty="0" smtClean="0"/>
              <a:t>переданных для осуществления рекреационной деятельности,</a:t>
            </a:r>
          </a:p>
          <a:p>
            <a:r>
              <a:rPr lang="ru-RU" sz="2000" b="1" dirty="0" smtClean="0"/>
              <a:t>- информация об инфраструктуре субъекта,</a:t>
            </a:r>
          </a:p>
          <a:p>
            <a:r>
              <a:rPr lang="ru-RU" sz="2000" b="1" dirty="0" smtClean="0"/>
              <a:t>- наличие бальнеологических ресурсов,</a:t>
            </a:r>
          </a:p>
          <a:p>
            <a:r>
              <a:rPr lang="ru-RU" sz="2000" b="1" dirty="0" smtClean="0"/>
              <a:t>- наличие территорий с ценным историко-культурным наследием,</a:t>
            </a:r>
          </a:p>
          <a:p>
            <a:r>
              <a:rPr lang="ru-RU" sz="2000" b="1" dirty="0" smtClean="0"/>
              <a:t>- наличие рекреационных санаторно-курортных учреждений и рекреационных объектов</a:t>
            </a:r>
          </a:p>
        </p:txBody>
      </p:sp>
      <p:pic>
        <p:nvPicPr>
          <p:cNvPr id="13" name="Picture 3" descr="D:\DOCIMENTS\DESKTOP\Наполнение\лес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" r="4762" b="3076"/>
          <a:stretch/>
        </p:blipFill>
        <p:spPr bwMode="auto">
          <a:xfrm flipH="1">
            <a:off x="107502" y="1212960"/>
            <a:ext cx="2376265" cy="552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79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7363" y="32368"/>
            <a:ext cx="581671" cy="215444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26162" y="32368"/>
            <a:ext cx="502872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1400" b="1" dirty="0" smtClean="0">
                <a:solidFill>
                  <a:srgbClr val="B8D69C"/>
                </a:solidFill>
              </a:rPr>
              <a:t>ФГБУ</a:t>
            </a:r>
            <a:endParaRPr lang="ru-RU" sz="1400" dirty="0">
              <a:solidFill>
                <a:srgbClr val="B8D69C"/>
              </a:solidFill>
            </a:endParaRPr>
          </a:p>
        </p:txBody>
      </p:sp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1325460" y="335560"/>
            <a:ext cx="7684316" cy="755009"/>
          </a:xfrm>
        </p:spPr>
        <p:txBody>
          <a:bodyPr/>
          <a:lstStyle/>
          <a:p>
            <a:r>
              <a:rPr lang="ru-RU" dirty="0" smtClean="0"/>
              <a:t>Строительство</a:t>
            </a:r>
            <a:r>
              <a:rPr lang="ru-RU" dirty="0"/>
              <a:t>, реконструкция,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эксплуатация </a:t>
            </a:r>
            <a:r>
              <a:rPr lang="ru-RU" dirty="0"/>
              <a:t>линейных </a:t>
            </a:r>
            <a:r>
              <a:rPr lang="ru-RU" dirty="0" smtClean="0"/>
              <a:t>объектов*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547664" y="1340768"/>
            <a:ext cx="6065783" cy="707886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tabLst>
                <a:tab pos="266700" algn="l"/>
              </a:tabLst>
            </a:pPr>
            <a:r>
              <a:rPr lang="ru-RU" sz="2000" b="1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Фактический объем использования для объектов,</a:t>
            </a:r>
          </a:p>
          <a:p>
            <a:pPr algn="ctr">
              <a:tabLst>
                <a:tab pos="266700" algn="l"/>
              </a:tabLst>
            </a:pPr>
            <a:r>
              <a:rPr lang="ru-RU" sz="2000" b="1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 не связанных с созданием лесной инфраструктуры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53982" y="2387765"/>
            <a:ext cx="6110134" cy="132343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Данные Управлений дорожного хозяйства субъекта, </a:t>
            </a:r>
          </a:p>
          <a:p>
            <a:pPr algn="ctr"/>
            <a:r>
              <a:rPr lang="ru-RU" sz="2000" b="1" dirty="0" smtClean="0"/>
              <a:t>энергетических компаний, </a:t>
            </a:r>
          </a:p>
          <a:p>
            <a:pPr algn="ctr"/>
            <a:r>
              <a:rPr lang="ru-RU" sz="2000" b="1" dirty="0" err="1"/>
              <a:t>г</a:t>
            </a:r>
            <a:r>
              <a:rPr lang="ru-RU" sz="2000" b="1" dirty="0" err="1" smtClean="0"/>
              <a:t>азо</a:t>
            </a:r>
            <a:r>
              <a:rPr lang="ru-RU" sz="2000" b="1" dirty="0" smtClean="0"/>
              <a:t> - и нефтедобывающих предприятий и т.д.</a:t>
            </a:r>
          </a:p>
          <a:p>
            <a:pPr algn="ctr"/>
            <a:r>
              <a:rPr lang="ru-RU" sz="2000" b="1" dirty="0"/>
              <a:t>о</a:t>
            </a:r>
            <a:r>
              <a:rPr lang="ru-RU" sz="2000" b="1" dirty="0" smtClean="0"/>
              <a:t> планируемых мероприятиях по развитию</a:t>
            </a:r>
            <a:endParaRPr lang="ru-RU" sz="20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515595" y="4356682"/>
            <a:ext cx="6048521" cy="400110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tabLst>
                <a:tab pos="266700" algn="l"/>
              </a:tabLst>
            </a:pPr>
            <a:r>
              <a:rPr lang="ru-RU" sz="2000" b="1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Планируемые объемы</a:t>
            </a:r>
            <a:endParaRPr lang="ru-RU" sz="2000" b="1" dirty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219597" y="1592895"/>
            <a:ext cx="1316636" cy="334827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лево стрелка 18"/>
          <p:cNvSpPr/>
          <p:nvPr/>
        </p:nvSpPr>
        <p:spPr>
          <a:xfrm flipH="1">
            <a:off x="7564116" y="2852936"/>
            <a:ext cx="1368152" cy="2016224"/>
          </a:xfrm>
          <a:prstGeom prst="curvedRightArrow">
            <a:avLst/>
          </a:prstGeom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5013176"/>
            <a:ext cx="8136904" cy="1384995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*Аналогично планируется для следующих видов использования:</a:t>
            </a:r>
          </a:p>
          <a:p>
            <a:r>
              <a:rPr lang="ru-RU" sz="1400" dirty="0" smtClean="0"/>
              <a:t>- выполнение </a:t>
            </a:r>
            <a:r>
              <a:rPr lang="ru-RU" sz="1400" dirty="0"/>
              <a:t>работ по геологическому изучению недр, разработка месторождений полезных ископаемых</a:t>
            </a:r>
            <a:r>
              <a:rPr lang="ru-RU" sz="1400" dirty="0" smtClean="0"/>
              <a:t>;</a:t>
            </a:r>
          </a:p>
          <a:p>
            <a:r>
              <a:rPr lang="ru-RU" sz="1400" dirty="0" smtClean="0"/>
              <a:t>- строительство </a:t>
            </a:r>
            <a:r>
              <a:rPr lang="ru-RU" sz="1400" dirty="0"/>
              <a:t>и эксплуатация водохранилищ и иных искусственных водных объектов, </a:t>
            </a:r>
            <a:r>
              <a:rPr lang="ru-RU" sz="1400" dirty="0" smtClean="0"/>
              <a:t>а </a:t>
            </a:r>
            <a:r>
              <a:rPr lang="ru-RU" sz="1400" dirty="0"/>
              <a:t>также гидротехнических сооружений, морских портов, морских терминалов, речных портов, причалов;</a:t>
            </a:r>
          </a:p>
          <a:p>
            <a:pPr marL="285750" indent="-285750">
              <a:buFont typeface="Arial" charset="0"/>
              <a:buChar char="•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3135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7363" y="32368"/>
            <a:ext cx="581671" cy="215444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26162" y="32368"/>
            <a:ext cx="502872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ru-RU" sz="1400" b="1" dirty="0" smtClean="0">
                <a:solidFill>
                  <a:srgbClr val="B8D69C"/>
                </a:solidFill>
              </a:rPr>
              <a:t>ФГБУ</a:t>
            </a:r>
            <a:endParaRPr lang="ru-RU" sz="1400" dirty="0">
              <a:solidFill>
                <a:srgbClr val="B8D69C"/>
              </a:solidFill>
            </a:endParaRPr>
          </a:p>
        </p:txBody>
      </p:sp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1325460" y="335560"/>
            <a:ext cx="7684316" cy="755009"/>
          </a:xfrm>
        </p:spPr>
        <p:txBody>
          <a:bodyPr/>
          <a:lstStyle/>
          <a:p>
            <a:r>
              <a:rPr lang="ru-RU" dirty="0" smtClean="0"/>
              <a:t>Другие виды использования лесов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555776" y="1340768"/>
            <a:ext cx="6194128" cy="193899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dirty="0" smtClean="0"/>
              <a:t>заготовка </a:t>
            </a:r>
            <a:r>
              <a:rPr lang="ru-RU" sz="2400" dirty="0"/>
              <a:t>и сбор </a:t>
            </a:r>
            <a:r>
              <a:rPr lang="ru-RU" sz="2400" dirty="0" err="1" smtClean="0"/>
              <a:t>недревесных</a:t>
            </a:r>
            <a:r>
              <a:rPr lang="ru-RU" sz="2400" dirty="0" smtClean="0"/>
              <a:t> </a:t>
            </a:r>
            <a:r>
              <a:rPr lang="ru-RU" sz="2400" dirty="0"/>
              <a:t>лесных </a:t>
            </a:r>
            <a:r>
              <a:rPr lang="ru-RU" sz="2400" dirty="0" smtClean="0"/>
              <a:t>ресурсов;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заготовка </a:t>
            </a:r>
            <a:r>
              <a:rPr lang="ru-RU" sz="2400" dirty="0"/>
              <a:t>пищевых лесных ресурсов и сбор лекарственных растений</a:t>
            </a:r>
            <a:r>
              <a:rPr lang="ru-RU" sz="2400" dirty="0" smtClean="0"/>
              <a:t>;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ведение сельского хозяйства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30014" y="3717032"/>
            <a:ext cx="3362715" cy="76944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Допустимый объем </a:t>
            </a:r>
          </a:p>
          <a:p>
            <a:pPr algn="ctr"/>
            <a:r>
              <a:rPr lang="ru-RU" sz="1200" dirty="0" smtClean="0"/>
              <a:t>(Может рассчитываться на основе  нормативов, </a:t>
            </a:r>
          </a:p>
          <a:p>
            <a:pPr algn="ctr"/>
            <a:r>
              <a:rPr lang="ru-RU" sz="1200" dirty="0" smtClean="0"/>
              <a:t>разработанных ФБУ «ВНИИЛМ» )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613530" y="4797152"/>
            <a:ext cx="3024931" cy="113877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Планируемый объем</a:t>
            </a:r>
          </a:p>
          <a:p>
            <a:pPr algn="ctr"/>
            <a:r>
              <a:rPr lang="ru-RU" sz="1200" dirty="0"/>
              <a:t>(Может рассчитываться на основе  </a:t>
            </a:r>
            <a:r>
              <a:rPr lang="ru-RU" sz="1200" dirty="0" smtClean="0"/>
              <a:t>данных </a:t>
            </a:r>
          </a:p>
          <a:p>
            <a:pPr algn="ctr"/>
            <a:r>
              <a:rPr lang="ru-RU" sz="1200" dirty="0" smtClean="0"/>
              <a:t>фактического использования, спроса,</a:t>
            </a:r>
          </a:p>
          <a:p>
            <a:pPr algn="ctr"/>
            <a:r>
              <a:rPr lang="ru-RU" sz="1200" dirty="0" smtClean="0"/>
              <a:t>не превышая допустимый объем)</a:t>
            </a:r>
            <a:endParaRPr lang="ru-RU" sz="1200" dirty="0"/>
          </a:p>
          <a:p>
            <a:pPr algn="ctr"/>
            <a:endParaRPr lang="ru-RU" sz="1200" dirty="0"/>
          </a:p>
        </p:txBody>
      </p:sp>
      <p:pic>
        <p:nvPicPr>
          <p:cNvPr id="16" name="Picture 3" descr="D:\DOCIMENTS\DESKTOP\Наполнение\лес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" r="4762" b="3076"/>
          <a:stretch/>
        </p:blipFill>
        <p:spPr bwMode="auto">
          <a:xfrm flipH="1">
            <a:off x="107502" y="1212960"/>
            <a:ext cx="2376265" cy="552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81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7363" y="32368"/>
            <a:ext cx="581671" cy="215444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26162" y="32368"/>
            <a:ext cx="502872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1400" b="1" dirty="0" smtClean="0">
                <a:solidFill>
                  <a:srgbClr val="B8D69C"/>
                </a:solidFill>
              </a:rPr>
              <a:t>ФГБУ</a:t>
            </a:r>
            <a:endParaRPr lang="ru-RU" sz="1400" dirty="0">
              <a:solidFill>
                <a:srgbClr val="B8D69C"/>
              </a:solidFill>
            </a:endParaRPr>
          </a:p>
        </p:txBody>
      </p:sp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1325460" y="335560"/>
            <a:ext cx="7684316" cy="755009"/>
          </a:xfrm>
        </p:spPr>
        <p:txBody>
          <a:bodyPr/>
          <a:lstStyle/>
          <a:p>
            <a:r>
              <a:rPr lang="ru-RU" dirty="0" smtClean="0"/>
              <a:t>Другие виды использования лесов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1465" y="1484784"/>
            <a:ext cx="7608965" cy="2246769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/>
              <a:t>- создание </a:t>
            </a:r>
            <a:r>
              <a:rPr lang="ru-RU" sz="2000" dirty="0"/>
              <a:t>лесных плантаций и их </a:t>
            </a:r>
            <a:r>
              <a:rPr lang="ru-RU" sz="2000" dirty="0" smtClean="0"/>
              <a:t>эксплуатация;</a:t>
            </a:r>
          </a:p>
          <a:p>
            <a:r>
              <a:rPr lang="ru-RU" sz="2000" dirty="0" smtClean="0"/>
              <a:t>- выращивание </a:t>
            </a:r>
            <a:r>
              <a:rPr lang="ru-RU" sz="2000" dirty="0"/>
              <a:t>лесных плодовых, ягодных, декоративных растений, </a:t>
            </a:r>
            <a:endParaRPr lang="ru-RU" sz="2000" dirty="0" smtClean="0"/>
          </a:p>
          <a:p>
            <a:r>
              <a:rPr lang="ru-RU" sz="2000" dirty="0" smtClean="0"/>
              <a:t>лекарственных </a:t>
            </a:r>
            <a:r>
              <a:rPr lang="ru-RU" sz="2000" dirty="0"/>
              <a:t>растений;</a:t>
            </a:r>
          </a:p>
          <a:p>
            <a:r>
              <a:rPr lang="ru-RU" sz="2000" dirty="0" smtClean="0"/>
              <a:t>- выращивание </a:t>
            </a:r>
            <a:r>
              <a:rPr lang="ru-RU" sz="2000" dirty="0"/>
              <a:t>посадочного материала лесных растений </a:t>
            </a:r>
            <a:endParaRPr lang="ru-RU" sz="2000" dirty="0" smtClean="0"/>
          </a:p>
          <a:p>
            <a:r>
              <a:rPr lang="ru-RU" sz="2000" dirty="0" smtClean="0"/>
              <a:t>(</a:t>
            </a:r>
            <a:r>
              <a:rPr lang="ru-RU" sz="2000" dirty="0"/>
              <a:t>саженцев, сеянцев</a:t>
            </a:r>
            <a:r>
              <a:rPr lang="ru-RU" sz="2000" dirty="0" smtClean="0"/>
              <a:t>);</a:t>
            </a:r>
          </a:p>
          <a:p>
            <a:r>
              <a:rPr lang="ru-RU" sz="2000" dirty="0" smtClean="0"/>
              <a:t>- переработка </a:t>
            </a:r>
            <a:r>
              <a:rPr lang="ru-RU" sz="2000" dirty="0"/>
              <a:t>древесины и иных лесных ресурсов</a:t>
            </a:r>
            <a:r>
              <a:rPr lang="ru-RU" sz="2000" dirty="0" smtClean="0"/>
              <a:t>;</a:t>
            </a:r>
          </a:p>
          <a:p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62708" y="4005064"/>
            <a:ext cx="7608965" cy="1323439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Объемы определяются с учетом спроса на ресурсы  данных видов использования, информационной составляющей в органе исполнительной власти субъекта в области лесных отношений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4311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19145</TotalTime>
  <Words>591</Words>
  <Application>Microsoft Office PowerPoint</Application>
  <PresentationFormat>Экран (4:3)</PresentationFormat>
  <Paragraphs>105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Типовая форма лесного плана  (приказ Минприроды России №692 от 20.12.2017)</vt:lpstr>
      <vt:lpstr>Ст.25 Лесного кодекса</vt:lpstr>
      <vt:lpstr>Заготовка древесины</vt:lpstr>
      <vt:lpstr>Осуществление видов деятельности в сфере охотничьего хозяйства</vt:lpstr>
      <vt:lpstr>Осуществление рекреационной деятельности</vt:lpstr>
      <vt:lpstr>Строительство, реконструкция,  эксплуатация линейных объектов*</vt:lpstr>
      <vt:lpstr>Другие виды использования лесов</vt:lpstr>
      <vt:lpstr>Другие виды использования лесов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Козлов Артем Валерьевич</dc:creator>
  <cp:lastModifiedBy>hope-new</cp:lastModifiedBy>
  <cp:revision>421</cp:revision>
  <cp:lastPrinted>2018-04-25T12:03:55Z</cp:lastPrinted>
  <dcterms:created xsi:type="dcterms:W3CDTF">2013-12-24T05:56:23Z</dcterms:created>
  <dcterms:modified xsi:type="dcterms:W3CDTF">2018-05-07T10:17:28Z</dcterms:modified>
</cp:coreProperties>
</file>