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9" r:id="rId3"/>
    <p:sldId id="265" r:id="rId4"/>
    <p:sldId id="267" r:id="rId5"/>
    <p:sldId id="261" r:id="rId6"/>
    <p:sldId id="260" r:id="rId7"/>
    <p:sldId id="264" r:id="rId8"/>
    <p:sldId id="266" r:id="rId9"/>
    <p:sldId id="268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1BC"/>
    <a:srgbClr val="FF33CC"/>
    <a:srgbClr val="E0EDD3"/>
    <a:srgbClr val="B8D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9" autoAdjust="0"/>
  </p:normalViewPr>
  <p:slideViewPr>
    <p:cSldViewPr>
      <p:cViewPr>
        <p:scale>
          <a:sx n="110" d="100"/>
          <a:sy n="110" d="100"/>
        </p:scale>
        <p:origin x="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ДФО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3.41</c:v>
                </c:pt>
                <c:pt idx="1">
                  <c:v>1.18</c:v>
                </c:pt>
                <c:pt idx="2">
                  <c:v>1.48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2.58</c:v>
                </c:pt>
                <c:pt idx="1">
                  <c:v>6.07</c:v>
                </c:pt>
                <c:pt idx="2">
                  <c:v>5.15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796416"/>
        <c:axId val="90797952"/>
      </c:barChart>
      <c:catAx>
        <c:axId val="907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797952"/>
        <c:crosses val="autoZero"/>
        <c:auto val="1"/>
        <c:lblAlgn val="ctr"/>
        <c:lblOffset val="100"/>
        <c:noMultiLvlLbl val="0"/>
      </c:catAx>
      <c:valAx>
        <c:axId val="90797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err="1" smtClean="0"/>
                  <a:t>Млн</a:t>
                </a:r>
                <a:r>
                  <a:rPr lang="ru-RU" dirty="0" smtClean="0"/>
                  <a:t>  долл.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7964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ДФО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4514.8999999999996</c:v>
                </c:pt>
                <c:pt idx="1">
                  <c:v>2240.8000000000002</c:v>
                </c:pt>
                <c:pt idx="2">
                  <c:v>3364.6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1264.7</c:v>
                </c:pt>
                <c:pt idx="1">
                  <c:v>6419.4</c:v>
                </c:pt>
                <c:pt idx="2">
                  <c:v>8522.7000000000007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23296"/>
        <c:axId val="103022976"/>
      </c:barChart>
      <c:catAx>
        <c:axId val="908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022976"/>
        <c:crosses val="autoZero"/>
        <c:auto val="1"/>
        <c:lblAlgn val="ctr"/>
        <c:lblOffset val="100"/>
        <c:noMultiLvlLbl val="0"/>
      </c:catAx>
      <c:valAx>
        <c:axId val="103022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тонн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823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EF28-EBC8-4B42-8A72-F795D6AA79A7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75BA-1360-45FC-847E-F727BDC51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500042"/>
            <a:ext cx="4888660" cy="31683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лесов для заготовки пищевых и </a:t>
            </a:r>
            <a:r>
              <a:rPr lang="ru-RU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недревесных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лесных ресурсов и сбора лекарственных растений при разработке Лесного плана субъекта РФ 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36446" cy="7808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79573" y="4221088"/>
            <a:ext cx="1524875" cy="19442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3857620" y="4357694"/>
            <a:ext cx="4357718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 Алексеенко Александр Юрьевич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ФБУ «ДальНИИЛХ»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5" descr="D:\Documents\Научная часть\Письма 2018\Деятельность ФБУ ДальНИИЛХ\3.jpg"/>
          <p:cNvPicPr>
            <a:picLocks noChangeAspect="1" noChangeArrowheads="1"/>
          </p:cNvPicPr>
          <p:nvPr/>
        </p:nvPicPr>
        <p:blipFill>
          <a:blip r:embed="rId3" cstate="print"/>
          <a:srcRect l="6577" t="13267" r="15193"/>
          <a:stretch>
            <a:fillRect/>
          </a:stretch>
        </p:blipFill>
        <p:spPr bwMode="auto">
          <a:xfrm>
            <a:off x="714348" y="1357298"/>
            <a:ext cx="2928958" cy="2435732"/>
          </a:xfrm>
          <a:prstGeom prst="rect">
            <a:avLst/>
          </a:prstGeom>
          <a:noFill/>
        </p:spPr>
      </p:pic>
      <p:pic>
        <p:nvPicPr>
          <p:cNvPr id="1026" name="Picture 2" descr="E:\Фото Хабспецхоз, Хехцир, Камчатка\P107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357694"/>
            <a:ext cx="2857488" cy="20283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3571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Дальневосточный научно-исследовательский институт лесного хозяйства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70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488" y="274638"/>
            <a:ext cx="6072230" cy="1368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Динамика экспорта кедровых орехов в Сибирском и Дальневосточном федеральных округах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Задекларированная стоимость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Объем экспорта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23393" cy="6609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786" y="428604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Дальневосточный научно-исследовательский институт лесного хозяйства</a:t>
            </a:r>
            <a:endParaRPr lang="ru-RU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544616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Оценка продуктивности пищевых лесных ресурсов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Дальневосточный научно-исследовательский институт лесного хозяйства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6488668"/>
            <a:ext cx="1800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www.dalniilh.ru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23393" cy="660947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2643174" y="1214422"/>
            <a:ext cx="6043626" cy="5357850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Для оценки продуктивности лесных пищевых ресурсов единственным базовым официальным документом являются Таксационные описания лесничеств. Однако сведения о наличии лесных пищевых ресурсов и их потенциальной урожайности часто бывают ограничены или отсутствуют.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Обычно данные о наличии ягодных кустарников отражены в описании кустарникового яруса, там же указывается густота кустарниковых зарослей с градацией – густые, средние, редкие. Здесь же необходимо отметить, что обычно указывается не более 3-х видов кустарников, хотя их может быть на выделе больше. Ягодные кустарники с проективным покрытием менее 30 % могут быть не указаны.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Также в таксационных описаниях отсутствуют данные о живом напочвенном покрове и травянистой растительности, поэтому ряд значимых пищевых и ягодных растений необходимо выявлять по косвенным признакам – в основном по типам леса. Среди таких ценных пищевых растений необходимо отметить бруснику, княженику, папоротник орляк. 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sz="1600" dirty="0"/>
          </a:p>
        </p:txBody>
      </p:sp>
      <p:pic>
        <p:nvPicPr>
          <p:cNvPr id="8" name="Picture 6" descr="D:\Documents\Научная часть\Письма 2018\Деятельность ФБУ ДальНИИЛХ\Обложки брошюр\Справочник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28596" y="1357298"/>
            <a:ext cx="2143140" cy="301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338936" cy="152641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Нормативы и публикации по комплексному использованию </a:t>
            </a:r>
            <a:r>
              <a:rPr lang="ru-RU" sz="2200" b="1" dirty="0" err="1" smtClean="0">
                <a:solidFill>
                  <a:srgbClr val="7030A0"/>
                </a:solidFill>
              </a:rPr>
              <a:t>недревесных</a:t>
            </a:r>
            <a:r>
              <a:rPr lang="ru-RU" sz="2200" b="1" dirty="0" smtClean="0">
                <a:solidFill>
                  <a:srgbClr val="7030A0"/>
                </a:solidFill>
              </a:rPr>
              <a:t>, пищевых и лекарственных лесных ресурсов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921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Дальневосточный научно-исследовательский институт лесного хозяйства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6488668"/>
            <a:ext cx="1800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www.dalniilh.ru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5" y="248074"/>
            <a:ext cx="623393" cy="660947"/>
          </a:xfrm>
          <a:prstGeom prst="rect">
            <a:avLst/>
          </a:prstGeom>
        </p:spPr>
      </p:pic>
      <p:sp>
        <p:nvSpPr>
          <p:cNvPr id="9" name="Содержимое 9"/>
          <p:cNvSpPr>
            <a:spLocks noGrp="1"/>
          </p:cNvSpPr>
          <p:nvPr>
            <p:ph sz="half" idx="1"/>
          </p:nvPr>
        </p:nvSpPr>
        <p:spPr>
          <a:xfrm>
            <a:off x="2071670" y="1643050"/>
            <a:ext cx="6552728" cy="38164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Руководство по освоению хозяйственно значимых пищевых лесных ресурсов Камчатского края;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Недревесные</a:t>
            </a:r>
            <a:r>
              <a:rPr lang="ru-RU" sz="2000" dirty="0" smtClean="0"/>
              <a:t> лесные продукты Дальнего </a:t>
            </a:r>
            <a:r>
              <a:rPr lang="ru-RU" sz="2000" dirty="0"/>
              <a:t>В</a:t>
            </a:r>
            <a:r>
              <a:rPr lang="ru-RU" sz="2000" dirty="0" smtClean="0"/>
              <a:t>остока России;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Р</a:t>
            </a:r>
            <a:r>
              <a:rPr lang="ru-RU" sz="2000" dirty="0" smtClean="0"/>
              <a:t>екомендации </a:t>
            </a:r>
            <a:r>
              <a:rPr lang="ru-RU" sz="2000" dirty="0"/>
              <a:t>по освоению хозяйственно значимых ягодных растений</a:t>
            </a:r>
            <a:r>
              <a:rPr lang="ru-RU" sz="2000" dirty="0" smtClean="0"/>
              <a:t> Дальнего Востока;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Справочник  для учета лесных ресурсов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большинстве случаях необходима верификация таксационных данных – анализ  соответствия реальной продуктивности угодий материалам лесоустройства</a:t>
            </a:r>
            <a:endParaRPr lang="ru-RU" sz="2000" dirty="0"/>
          </a:p>
        </p:txBody>
      </p:sp>
      <p:pic>
        <p:nvPicPr>
          <p:cNvPr id="8" name="Picture 4" descr="D:\Documents\Научная часть\Письма 2018\Деятельность ФБУ ДальНИИЛХ\Обложки брошюр\Камчатка пи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1584176" cy="2275838"/>
          </a:xfrm>
          <a:prstGeom prst="rect">
            <a:avLst/>
          </a:prstGeom>
          <a:noFill/>
        </p:spPr>
      </p:pic>
      <p:pic>
        <p:nvPicPr>
          <p:cNvPr id="2050" name="Picture 2" descr="D:\Documents\Научная часть\Письма 2018\Деятельность ФБУ ДальНИИЛХ\Обложки брошюр\Недревес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1114418" cy="1620000"/>
          </a:xfrm>
          <a:prstGeom prst="rect">
            <a:avLst/>
          </a:prstGeom>
          <a:noFill/>
        </p:spPr>
      </p:pic>
      <p:pic>
        <p:nvPicPr>
          <p:cNvPr id="2051" name="Picture 3" descr="D:\Documents\Научная часть\Письма 2018\Деятельность ФБУ ДальНИИЛХ\Обложки брошюр\Целите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1136914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2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44616" cy="113813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Учет доступности угодий пищевых лесных ресурсов и лекарственных растений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921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Дальневосточный научно-исследовательский институт лесного хозяйства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6488668"/>
            <a:ext cx="1800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www.dalniilh.ru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5" y="248074"/>
            <a:ext cx="623393" cy="660947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714348" y="1285860"/>
            <a:ext cx="7972452" cy="5286412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Несмотря на значительные ресурсы и широкое распространение пищевых растений  не все угодья являются рентабельными при их освоении. Основной ограничивающей причиной является транспортная доступность, также в значительной степени оказывает влияние рельеф местности.</a:t>
            </a:r>
          </a:p>
          <a:p>
            <a:pPr marL="0" indent="34290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 Время переходов сборщиков до места заготовки и обратно не должно превышать двух часов в день. Исходя из этого, доступные угодья для сбора пищевых лесных ресурсов находятся в пределах 1 км от дорог, а также рек, по которым возможно передвижение плавательных средств, оборудованных двигателем. </a:t>
            </a:r>
          </a:p>
          <a:p>
            <a:pPr marL="0" indent="34290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Труднодоступные угодья находятся в пределах 1 - 3 км от транспортных путей. Условно доступные угодья расположены в пределах 3 - 5 км.</a:t>
            </a:r>
          </a:p>
          <a:p>
            <a:pPr marL="0" indent="34290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 Участки, находящиеся на большем расстоянии от транспортных путей, несмотря на их высокую продуктивность, являются экономически недоступными и планировать на них деятельность нецелесообразно.</a:t>
            </a:r>
          </a:p>
          <a:p>
            <a:pPr marL="0" indent="34290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 Также к экономически недоступным участкам для заготовки пищевых лесных ресурсов следует относить слоны крутизной более 20°. </a:t>
            </a:r>
          </a:p>
          <a:p>
            <a:pPr marL="0" indent="342900">
              <a:lnSpc>
                <a:spcPct val="134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0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544616" cy="100811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Пример выделения доступных угодий для сбора жимолости в </a:t>
            </a:r>
            <a:r>
              <a:rPr lang="ru-RU" sz="2200" b="1" dirty="0" err="1" smtClean="0">
                <a:solidFill>
                  <a:srgbClr val="0070C0"/>
                </a:solidFill>
              </a:rPr>
              <a:t>Мильковском</a:t>
            </a:r>
            <a:r>
              <a:rPr lang="ru-RU" sz="2200" b="1" dirty="0" smtClean="0">
                <a:solidFill>
                  <a:srgbClr val="0070C0"/>
                </a:solidFill>
              </a:rPr>
              <a:t> лесничестве Камчатского края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921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Дальневосточный научно-исследовательский институт лесного хозяйства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6488668"/>
            <a:ext cx="1800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www.dalniilh.ru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5" y="248074"/>
            <a:ext cx="623393" cy="660947"/>
          </a:xfrm>
          <a:prstGeom prst="rect">
            <a:avLst/>
          </a:prstGeom>
        </p:spPr>
      </p:pic>
      <p:pic>
        <p:nvPicPr>
          <p:cNvPr id="9" name="Содержимое 8" descr="Мильковское_жимолость_ —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4861" b="7646"/>
          <a:stretch>
            <a:fillRect/>
          </a:stretch>
        </p:blipFill>
        <p:spPr>
          <a:xfrm>
            <a:off x="1500166" y="1714464"/>
            <a:ext cx="5245732" cy="5143536"/>
          </a:xfrm>
        </p:spPr>
      </p:pic>
    </p:spTree>
    <p:extLst>
      <p:ext uri="{BB962C8B-B14F-4D97-AF65-F5344CB8AC3E}">
        <p14:creationId xmlns:p14="http://schemas.microsoft.com/office/powerpoint/2010/main" val="42592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4978896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Пример выделения доступных угодий для заготовки папоротника орляка в </a:t>
            </a:r>
            <a:r>
              <a:rPr lang="ru-RU" sz="2400" b="1" dirty="0" err="1" smtClean="0">
                <a:solidFill>
                  <a:srgbClr val="008000"/>
                </a:solidFill>
              </a:rPr>
              <a:t>Мильковском</a:t>
            </a:r>
            <a:r>
              <a:rPr lang="ru-RU" sz="2400" b="1" dirty="0" smtClean="0">
                <a:solidFill>
                  <a:srgbClr val="008000"/>
                </a:solidFill>
              </a:rPr>
              <a:t> лесничестве Камчатского края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921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Дальневосточный научно-исследовательский институт лесного хозяйства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6488668"/>
            <a:ext cx="1800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www.dalniilh.ru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5" y="248074"/>
            <a:ext cx="623393" cy="660947"/>
          </a:xfrm>
          <a:prstGeom prst="rect">
            <a:avLst/>
          </a:prstGeom>
        </p:spPr>
      </p:pic>
      <p:pic>
        <p:nvPicPr>
          <p:cNvPr id="1026" name="Picture 2" descr="E:\Лесные планы\Мильковское_орляк_ — копия.jpg"/>
          <p:cNvPicPr>
            <a:picLocks noChangeAspect="1" noChangeArrowheads="1"/>
          </p:cNvPicPr>
          <p:nvPr/>
        </p:nvPicPr>
        <p:blipFill>
          <a:blip r:embed="rId3" cstate="print"/>
          <a:srcRect t="5292" b="3426"/>
          <a:stretch>
            <a:fillRect/>
          </a:stretch>
        </p:blipFill>
        <p:spPr bwMode="auto">
          <a:xfrm>
            <a:off x="1428728" y="1714488"/>
            <a:ext cx="4889287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2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Пример расчета урожая орехов кедра корейского в орехово-промысловой  зоне Мельничного участкового лесничества Приморского края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Средняя за 10 лет </a:t>
            </a:r>
            <a:r>
              <a:rPr lang="ru-RU" dirty="0" err="1" smtClean="0"/>
              <a:t>орехо-продуктивность</a:t>
            </a:r>
            <a:endParaRPr lang="ru-RU" dirty="0"/>
          </a:p>
        </p:txBody>
      </p:sp>
      <p:pic>
        <p:nvPicPr>
          <p:cNvPr id="15" name="Содержимое 14" descr="кедр 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775824"/>
            <a:ext cx="4497388" cy="3060517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Максимальный урожай кедровых орехов (2 урожая в 10 лет)  </a:t>
            </a:r>
            <a:endParaRPr lang="ru-RU" dirty="0"/>
          </a:p>
        </p:txBody>
      </p:sp>
      <p:pic>
        <p:nvPicPr>
          <p:cNvPr id="16" name="Содержимое 15" descr="кедр макс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75284"/>
            <a:ext cx="4424872" cy="3011169"/>
          </a:xfrm>
        </p:spPr>
      </p:pic>
      <p:sp>
        <p:nvSpPr>
          <p:cNvPr id="5" name="TextBox 4"/>
          <p:cNvSpPr txBox="1"/>
          <p:nvPr/>
        </p:nvSpPr>
        <p:spPr>
          <a:xfrm>
            <a:off x="1043608" y="20921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Дальневосточный научно-исследовательский институт лесного хозяйства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6488668"/>
            <a:ext cx="1800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www.dalniilh.ru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5" y="248074"/>
            <a:ext cx="623393" cy="6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928670"/>
            <a:ext cx="7632700" cy="5724525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FF01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66e152e3691ed9873eda12d7842dc582a252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519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лесов для заготовки пищевых и недревесных лесных ресурсов и сбора лекарственных растений при разработке Лесного плана субъекта РФ </vt:lpstr>
      <vt:lpstr>Динамика экспорта кедровых орехов в Сибирском и Дальневосточном федеральных округах</vt:lpstr>
      <vt:lpstr>Оценка продуктивности пищевых лесных ресурсов</vt:lpstr>
      <vt:lpstr>Нормативы и публикации по комплексному использованию недревесных, пищевых и лекарственных лесных ресурсов</vt:lpstr>
      <vt:lpstr>Учет доступности угодий пищевых лесных ресурсов и лекарственных растений</vt:lpstr>
      <vt:lpstr>Пример выделения доступных угодий для сбора жимолости в Мильковском лесничестве Камчатского края</vt:lpstr>
      <vt:lpstr>Пример выделения доступных угодий для заготовки папоротника орляка в Мильковском лесничестве Камчатского края</vt:lpstr>
      <vt:lpstr>Пример расчета урожая орехов кедра корейского в орехово-промысловой  зоне Мельничного участкового лесничества Приморского края</vt:lpstr>
      <vt:lpstr>Спасибо за внимание!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Салатовая абстракция</dc:title>
  <dc:creator>obstinate</dc:creator>
  <dc:description>Шаблон презентации с сайта http://presentation-creation.ru/</dc:description>
  <cp:lastModifiedBy>hope-new</cp:lastModifiedBy>
  <cp:revision>42</cp:revision>
  <dcterms:created xsi:type="dcterms:W3CDTF">2018-02-25T09:14:29Z</dcterms:created>
  <dcterms:modified xsi:type="dcterms:W3CDTF">2018-05-07T10:17:08Z</dcterms:modified>
</cp:coreProperties>
</file>